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8" r:id="rId4"/>
    <p:sldId id="509" r:id="rId5"/>
    <p:sldId id="519" r:id="rId6"/>
    <p:sldId id="510" r:id="rId7"/>
    <p:sldId id="520" r:id="rId8"/>
    <p:sldId id="512" r:id="rId9"/>
    <p:sldId id="521" r:id="rId10"/>
    <p:sldId id="522" r:id="rId11"/>
    <p:sldId id="511" r:id="rId12"/>
    <p:sldId id="513" r:id="rId13"/>
    <p:sldId id="514" r:id="rId14"/>
    <p:sldId id="516"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101193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hyperlink" Target="https://github.com/soyuztechnologies/CAPM_XSA_Training/blob/master/Day%202/ConceptOfEvents/UseofEventinRealLife/EventConcept.js" TargetMode="External"/><Relationship Id="rId4" Type="http://schemas.openxmlformats.org/officeDocument/2006/relationships/hyperlink" Target="https://github.com/soyuztechnologies/CAPM_XSA_Training/blob/master/Day%202/ConceptOfEvents/SimpleEvent/EventConcept.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www.npmjs.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soyuztechnologies/CAPM_XSA_Training/blob/master/Day%202/NodeJS/newnodeproject/index.j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yuztechnologies/CAPM_XSA_Training/blob/master/Day%202/NodeJS/FirstMicroService/index.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CAPM_XSA_Training/blob/master/Day%202/NodeJS/VendorMicroService/index.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npmj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jsonlint.com/"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avaScriptBasics/WorkingWidObjects/sample.js" TargetMode="External"/><Relationship Id="rId5" Type="http://schemas.openxmlformats.org/officeDocument/2006/relationships/hyperlink" Target="https://github.com/soyuztechnologies/CAPM_XSA_Training/blob/master/Day%202/JavaScriptBasics/WorkingwidArrays/sample.js" TargetMode="External"/><Relationship Id="rId4" Type="http://schemas.openxmlformats.org/officeDocument/2006/relationships/hyperlink" Target="https://github.com/soyuztechnologies/CAPM_XSA_Training/blob/master/Day%202/JavaScriptBasics/BasicsJS/sample.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CAPM_XSA_Training/blob/master/Day%202/JSFunctionBasics/NewSyntaxAndGlogalVariable/FunctionBasic.js" TargetMode="Externa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JSFunctionBasics/BasicReusableFunction/reuse.js" TargetMode="External"/><Relationship Id="rId5" Type="http://schemas.openxmlformats.org/officeDocument/2006/relationships/hyperlink" Target="https://github.com/soyuztechnologies/CAPM_XSA_Training/blob/master/Day%202/JSFunctionBasics/BasicReusableFunction/FunctionBasic.js" TargetMode="External"/><Relationship Id="rId4" Type="http://schemas.openxmlformats.org/officeDocument/2006/relationships/hyperlink" Target="https://github.com/soyuztechnologies/CAPM_XSA_Training/blob/master/Day%202/JSFunctionBasics/BasicNamedFunction/FunctionBasic.j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CAPM_XSA_Training/blob/master/Day%202/AsyncFunctionsInJS/PromiseUsingUtilModule/AsyncFunction.js" TargetMode="External"/><Relationship Id="rId5" Type="http://schemas.openxmlformats.org/officeDocument/2006/relationships/hyperlink" Target="https://github.com/soyuztechnologies/CAPM_XSA_Training/blob/master/Day%202/AsyncFunctionsInJS/AsyncUsingPromise/AsyncFunction.js" TargetMode="External"/><Relationship Id="rId4" Type="http://schemas.openxmlformats.org/officeDocument/2006/relationships/hyperlink" Target="https://github.com/soyuztechnologies/CAPM_XSA_Training/blob/master/Day%202/AsyncFunctionsInJS/AsyncUsingCallBack/AsyncFunction.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CLOUD APPLICATION PROGRAMMING AND XSA</a:t>
            </a:r>
            <a:r>
              <a:rPr lang="en-US" sz="5400" b="1" dirty="0">
                <a:solidFill>
                  <a:schemeClr val="accent3"/>
                </a:solidFill>
              </a:rPr>
              <a:t> TRAINING IN BPT</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55A9A77-3239-4031-A85C-727B6DF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385" y="2348750"/>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Events in NodeJS - 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b="0" i="0" dirty="0">
                <a:solidFill>
                  <a:srgbClr val="273239"/>
                </a:solidFill>
                <a:effectLst/>
                <a:latin typeface="urw-din"/>
              </a:rPr>
              <a:t>Node.js has an </a:t>
            </a:r>
            <a:r>
              <a:rPr lang="en-US" b="1" i="0" dirty="0">
                <a:solidFill>
                  <a:srgbClr val="273239"/>
                </a:solidFill>
                <a:effectLst/>
                <a:latin typeface="urw-din"/>
              </a:rPr>
              <a:t>event-driven architecture</a:t>
            </a:r>
            <a:r>
              <a:rPr lang="en-US" b="0" i="0" dirty="0">
                <a:solidFill>
                  <a:srgbClr val="273239"/>
                </a:solidFill>
                <a:effectLst/>
                <a:latin typeface="urw-din"/>
              </a:rPr>
              <a:t> which can perform asynchronous tasks. Node.js has </a:t>
            </a:r>
            <a:r>
              <a:rPr lang="en-US" b="1" i="0" dirty="0">
                <a:solidFill>
                  <a:srgbClr val="273239"/>
                </a:solidFill>
                <a:effectLst/>
                <a:latin typeface="urw-din"/>
              </a:rPr>
              <a:t>‘events’</a:t>
            </a:r>
            <a:r>
              <a:rPr lang="en-US" b="0" i="0" dirty="0">
                <a:solidFill>
                  <a:srgbClr val="273239"/>
                </a:solidFill>
                <a:effectLst/>
                <a:latin typeface="urw-din"/>
              </a:rPr>
              <a:t> module which emits named events that can cause corresponding functions or callbacks to be called.</a:t>
            </a:r>
          </a:p>
          <a:p>
            <a:endParaRPr lang="en-US" dirty="0">
              <a:solidFill>
                <a:srgbClr val="273239"/>
              </a:solidFill>
              <a:latin typeface="urw-din"/>
            </a:endParaRPr>
          </a:p>
          <a:p>
            <a:r>
              <a:rPr lang="en-US" dirty="0">
                <a:solidFill>
                  <a:srgbClr val="273239"/>
                </a:solidFill>
                <a:latin typeface="urw-din"/>
              </a:rPr>
              <a:t>In this exercise we see how to use events in NodeJS. We will see Simple events as well as How to use events in Real life examples.</a:t>
            </a:r>
          </a:p>
          <a:p>
            <a:endParaRPr lang="en-US" dirty="0">
              <a:solidFill>
                <a:srgbClr val="273239"/>
              </a:solidFill>
              <a:latin typeface="urw-din"/>
            </a:endParaRPr>
          </a:p>
          <a:p>
            <a:r>
              <a:rPr lang="en-US" dirty="0">
                <a:solidFill>
                  <a:srgbClr val="273239"/>
                </a:solidFill>
                <a:latin typeface="urw-din"/>
              </a:rPr>
              <a:t>Part 1: Simple Event Example</a:t>
            </a:r>
          </a:p>
          <a:p>
            <a:pPr marL="285750" indent="-285750">
              <a:buFontTx/>
              <a:buChar char="-"/>
            </a:pPr>
            <a:r>
              <a:rPr lang="en-US" dirty="0">
                <a:solidFill>
                  <a:srgbClr val="273239"/>
                </a:solidFill>
                <a:latin typeface="urw-din"/>
                <a:hlinkClick r:id="rId4"/>
              </a:rPr>
              <a:t>EventConcept.js</a:t>
            </a:r>
            <a:endParaRPr lang="en-US" dirty="0">
              <a:solidFill>
                <a:srgbClr val="273239"/>
              </a:solidFill>
              <a:latin typeface="urw-din"/>
            </a:endParaRPr>
          </a:p>
          <a:p>
            <a:pPr marL="285750" indent="-285750">
              <a:buFontTx/>
              <a:buChar char="-"/>
            </a:pPr>
            <a:endParaRPr lang="en-US" dirty="0">
              <a:solidFill>
                <a:srgbClr val="273239"/>
              </a:solidFill>
              <a:latin typeface="urw-din"/>
            </a:endParaRPr>
          </a:p>
          <a:p>
            <a:r>
              <a:rPr lang="en-US" dirty="0">
                <a:solidFill>
                  <a:srgbClr val="273239"/>
                </a:solidFill>
                <a:latin typeface="urw-din"/>
              </a:rPr>
              <a:t>Part 2: Event Concept using Real Life example</a:t>
            </a:r>
          </a:p>
          <a:p>
            <a:pPr marL="285750" indent="-285750">
              <a:buFontTx/>
              <a:buChar char="-"/>
            </a:pPr>
            <a:r>
              <a:rPr lang="en-US" dirty="0">
                <a:solidFill>
                  <a:srgbClr val="273239"/>
                </a:solidFill>
                <a:latin typeface="urw-din"/>
                <a:hlinkClick r:id="rId5"/>
              </a:rPr>
              <a:t>EventConcept.js</a:t>
            </a:r>
            <a:endParaRPr lang="en-US" dirty="0">
              <a:solidFill>
                <a:srgbClr val="273239"/>
              </a:solidFill>
              <a:latin typeface="urw-din"/>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44669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ML">
            <a:extLst>
              <a:ext uri="{FF2B5EF4-FFF2-40B4-BE49-F238E27FC236}">
                <a16:creationId xmlns:a16="http://schemas.microsoft.com/office/drawing/2014/main" id="{176051C4-4FFD-445B-B657-6E9D49BBC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40" y="1249464"/>
            <a:ext cx="2440180" cy="228511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NPM – Node Package Manager</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b="0" i="0" dirty="0">
                <a:solidFill>
                  <a:srgbClr val="181717"/>
                </a:solidFill>
                <a:effectLst/>
              </a:rPr>
              <a:t>Node Package Manager (NPM) is a command line tool that installs, updates or uninstalls Node.js packages in your application. It is also an online repository for open-source Node.js packages. The node community around the world creates useful modules and publishes them as packages in this repository.</a:t>
            </a:r>
          </a:p>
          <a:p>
            <a:pPr marL="285750" indent="-285750" algn="l">
              <a:buFontTx/>
              <a:buChar char="-"/>
            </a:pPr>
            <a:r>
              <a:rPr lang="en-US" b="1" i="0" dirty="0">
                <a:solidFill>
                  <a:srgbClr val="000000"/>
                </a:solidFill>
                <a:effectLst/>
              </a:rPr>
              <a:t>npm</a:t>
            </a:r>
            <a:r>
              <a:rPr lang="en-US" b="0" i="0" dirty="0">
                <a:solidFill>
                  <a:srgbClr val="000000"/>
                </a:solidFill>
                <a:effectLst/>
              </a:rPr>
              <a:t> is the world's largest </a:t>
            </a:r>
            <a:r>
              <a:rPr lang="en-US" b="1" i="0" dirty="0">
                <a:solidFill>
                  <a:srgbClr val="000000"/>
                </a:solidFill>
                <a:effectLst/>
              </a:rPr>
              <a:t>Software Registry</a:t>
            </a:r>
            <a:r>
              <a:rPr lang="en-US" b="0" i="0" dirty="0">
                <a:solidFill>
                  <a:srgbClr val="000000"/>
                </a:solidFill>
                <a:effectLst/>
              </a:rPr>
              <a:t>.</a:t>
            </a:r>
          </a:p>
          <a:p>
            <a:pPr marL="285750" indent="-285750" algn="l">
              <a:buFontTx/>
              <a:buChar char="-"/>
            </a:pPr>
            <a:r>
              <a:rPr lang="en-US" b="0" i="0" dirty="0">
                <a:solidFill>
                  <a:srgbClr val="000000"/>
                </a:solidFill>
                <a:effectLst/>
              </a:rPr>
              <a:t>The registry contains over 800,000 </a:t>
            </a:r>
            <a:r>
              <a:rPr lang="en-US" b="1" i="0" dirty="0">
                <a:solidFill>
                  <a:srgbClr val="000000"/>
                </a:solidFill>
                <a:effectLst/>
              </a:rPr>
              <a:t>code packages</a:t>
            </a:r>
            <a:r>
              <a:rPr lang="en-US" b="0" i="0" dirty="0">
                <a:solidFill>
                  <a:srgbClr val="000000"/>
                </a:solidFill>
                <a:effectLst/>
              </a:rPr>
              <a:t>.</a:t>
            </a:r>
          </a:p>
          <a:p>
            <a:pPr marL="285750" indent="-285750" algn="l">
              <a:buFontTx/>
              <a:buChar char="-"/>
            </a:pPr>
            <a:r>
              <a:rPr lang="en-US" b="1" i="0" dirty="0">
                <a:solidFill>
                  <a:srgbClr val="000000"/>
                </a:solidFill>
                <a:effectLst/>
              </a:rPr>
              <a:t>Open-source</a:t>
            </a:r>
            <a:r>
              <a:rPr lang="en-US" b="0" i="0" dirty="0">
                <a:solidFill>
                  <a:srgbClr val="000000"/>
                </a:solidFill>
                <a:effectLst/>
              </a:rPr>
              <a:t> developers use </a:t>
            </a:r>
            <a:r>
              <a:rPr lang="en-US" b="1" i="0" dirty="0">
                <a:solidFill>
                  <a:srgbClr val="000000"/>
                </a:solidFill>
                <a:effectLst/>
              </a:rPr>
              <a:t>npm</a:t>
            </a:r>
            <a:r>
              <a:rPr lang="en-US" b="0" i="0" dirty="0">
                <a:solidFill>
                  <a:srgbClr val="000000"/>
                </a:solidFill>
                <a:effectLst/>
              </a:rPr>
              <a:t> to </a:t>
            </a:r>
            <a:r>
              <a:rPr lang="en-US" b="1" i="0" dirty="0">
                <a:solidFill>
                  <a:srgbClr val="000000"/>
                </a:solidFill>
                <a:effectLst/>
              </a:rPr>
              <a:t>share</a:t>
            </a:r>
            <a:r>
              <a:rPr lang="en-US" b="0" i="0" dirty="0">
                <a:solidFill>
                  <a:srgbClr val="000000"/>
                </a:solidFill>
                <a:effectLst/>
              </a:rPr>
              <a:t> software.</a:t>
            </a:r>
          </a:p>
          <a:p>
            <a:pPr marL="285750" indent="-285750" algn="l">
              <a:buFontTx/>
              <a:buChar char="-"/>
            </a:pPr>
            <a:r>
              <a:rPr lang="en-US" b="0" i="0" dirty="0">
                <a:solidFill>
                  <a:srgbClr val="000000"/>
                </a:solidFill>
                <a:effectLst/>
              </a:rPr>
              <a:t>Many organizations also use npm to manage private development.</a:t>
            </a:r>
          </a:p>
          <a:p>
            <a:pPr marL="285750" indent="-285750" algn="l">
              <a:buFontTx/>
              <a:buChar char="-"/>
            </a:pPr>
            <a:r>
              <a:rPr lang="en-US" b="1" i="0" dirty="0">
                <a:solidFill>
                  <a:srgbClr val="000000"/>
                </a:solidFill>
                <a:effectLst/>
              </a:rPr>
              <a:t>npm</a:t>
            </a:r>
            <a:r>
              <a:rPr lang="en-US" b="0" i="0" dirty="0">
                <a:solidFill>
                  <a:srgbClr val="000000"/>
                </a:solidFill>
                <a:effectLst/>
              </a:rPr>
              <a:t> is installed with </a:t>
            </a:r>
            <a:r>
              <a:rPr lang="en-US" b="1" i="0" dirty="0">
                <a:solidFill>
                  <a:srgbClr val="000000"/>
                </a:solidFill>
                <a:effectLst/>
              </a:rPr>
              <a:t>Node.js</a:t>
            </a:r>
            <a:endParaRPr lang="en-US" dirty="0">
              <a:solidFill>
                <a:srgbClr val="181717"/>
              </a:solidFill>
            </a:endParaRPr>
          </a:p>
          <a:p>
            <a:pPr algn="just"/>
            <a:r>
              <a:rPr lang="en-US" b="0" i="0" dirty="0">
                <a:solidFill>
                  <a:srgbClr val="181717"/>
                </a:solidFill>
                <a:effectLst/>
              </a:rPr>
              <a:t>NPM is included with Node.js installation. After you install Node.js, verify NPM installation by writing the following command in terminal or command prompt ‘</a:t>
            </a:r>
            <a:r>
              <a:rPr lang="en-US" b="1" i="1" dirty="0">
                <a:solidFill>
                  <a:srgbClr val="181717"/>
                </a:solidFill>
                <a:effectLst/>
              </a:rPr>
              <a:t>npm –v’</a:t>
            </a:r>
          </a:p>
          <a:p>
            <a:pPr algn="just"/>
            <a:endParaRPr lang="en-US" b="1" i="1" dirty="0">
              <a:solidFill>
                <a:srgbClr val="181717"/>
              </a:solidFill>
            </a:endParaRPr>
          </a:p>
          <a:p>
            <a:pPr algn="just"/>
            <a:r>
              <a:rPr lang="en-US" dirty="0">
                <a:solidFill>
                  <a:prstClr val="black"/>
                </a:solidFill>
                <a:hlinkClick r:id="rId4"/>
              </a:rPr>
              <a:t>https://www.npmjs.com/</a:t>
            </a:r>
            <a:endParaRPr lang="en-US" dirty="0">
              <a:solidFill>
                <a:prstClr val="black"/>
              </a:solidFill>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08924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Access Global Node JS Modules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We can add the Global modules present on the NPM repository in our project.</a:t>
            </a:r>
          </a:p>
          <a:p>
            <a:pPr algn="just"/>
            <a:r>
              <a:rPr lang="en-US" dirty="0"/>
              <a:t>To include the modules in our project we can use the following npm command:</a:t>
            </a:r>
          </a:p>
          <a:p>
            <a:pPr algn="just"/>
            <a:r>
              <a:rPr lang="en-US" b="1" i="1" dirty="0"/>
              <a:t>‘npm install &lt;moduleName&gt;’</a:t>
            </a:r>
          </a:p>
          <a:p>
            <a:pPr algn="just"/>
            <a:r>
              <a:rPr lang="en-US" dirty="0"/>
              <a:t>This command will </a:t>
            </a:r>
            <a:r>
              <a:rPr kumimoji="0" lang="en-US" sz="1800" b="1" i="1" u="none" strike="noStrike" kern="1200" cap="none" spc="0" normalizeH="0" baseline="0" noProof="0" dirty="0">
                <a:ln>
                  <a:noFill/>
                </a:ln>
                <a:solidFill>
                  <a:prstClr val="black"/>
                </a:solidFill>
                <a:effectLst/>
                <a:uLnTx/>
                <a:uFillTx/>
                <a:latin typeface="Calibri"/>
                <a:ea typeface="+mn-ea"/>
                <a:cs typeface="+mn-cs"/>
              </a:rPr>
              <a:t>Keep the module within the project</a:t>
            </a:r>
            <a:r>
              <a:rPr lang="en-US" dirty="0"/>
              <a:t>, if we want to use that module in another project then we have to install it again in that project also.</a:t>
            </a:r>
          </a:p>
          <a:p>
            <a:pPr algn="just"/>
            <a:endParaRPr lang="en-US" dirty="0"/>
          </a:p>
          <a:p>
            <a:pPr algn="just"/>
            <a:r>
              <a:rPr lang="en-US" dirty="0"/>
              <a:t>Now if we want add a module which can be shared within all the projects, then we have to install that module globally in our system. To do that we have to use the following npm command:</a:t>
            </a:r>
          </a:p>
          <a:p>
            <a:r>
              <a:rPr lang="en-US" b="1" i="1" dirty="0"/>
              <a:t>‘npm install –g &lt;moduleName&gt;’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A7BE6057-7379-4386-80C0-F117B26C5950}"/>
              </a:ext>
            </a:extLst>
          </p:cNvPr>
          <p:cNvSpPr/>
          <p:nvPr/>
        </p:nvSpPr>
        <p:spPr>
          <a:xfrm>
            <a:off x="2550769" y="4691790"/>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7" name="Rectangle 6">
            <a:extLst>
              <a:ext uri="{FF2B5EF4-FFF2-40B4-BE49-F238E27FC236}">
                <a16:creationId xmlns:a16="http://schemas.microsoft.com/office/drawing/2014/main" id="{203290CE-5B17-487B-B8B1-34F097B04E5C}"/>
              </a:ext>
            </a:extLst>
          </p:cNvPr>
          <p:cNvSpPr/>
          <p:nvPr/>
        </p:nvSpPr>
        <p:spPr>
          <a:xfrm>
            <a:off x="2415786" y="3429000"/>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9" name="Straight Arrow Connector 8">
            <a:extLst>
              <a:ext uri="{FF2B5EF4-FFF2-40B4-BE49-F238E27FC236}">
                <a16:creationId xmlns:a16="http://schemas.microsoft.com/office/drawing/2014/main" id="{B67B2502-C2DC-4994-AA81-C039B66B4119}"/>
              </a:ext>
            </a:extLst>
          </p:cNvPr>
          <p:cNvCxnSpPr>
            <a:stCxn id="7" idx="2"/>
            <a:endCxn id="6" idx="0"/>
          </p:cNvCxnSpPr>
          <p:nvPr/>
        </p:nvCxnSpPr>
        <p:spPr>
          <a:xfrm>
            <a:off x="3391146" y="4247606"/>
            <a:ext cx="0" cy="444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0D8725-D995-4262-A531-1E5FBE7C21DB}"/>
              </a:ext>
            </a:extLst>
          </p:cNvPr>
          <p:cNvSpPr txBox="1"/>
          <p:nvPr/>
        </p:nvSpPr>
        <p:spPr>
          <a:xfrm>
            <a:off x="3518264" y="4328835"/>
            <a:ext cx="1105989" cy="369332"/>
          </a:xfrm>
          <a:prstGeom prst="rect">
            <a:avLst/>
          </a:prstGeom>
          <a:noFill/>
        </p:spPr>
        <p:txBody>
          <a:bodyPr wrap="square" rtlCol="0">
            <a:spAutoFit/>
          </a:bodyPr>
          <a:lstStyle/>
          <a:p>
            <a:r>
              <a:rPr lang="en-US" b="1" dirty="0"/>
              <a:t>local</a:t>
            </a:r>
          </a:p>
        </p:txBody>
      </p:sp>
      <p:sp>
        <p:nvSpPr>
          <p:cNvPr id="11" name="Rectangle 10">
            <a:extLst>
              <a:ext uri="{FF2B5EF4-FFF2-40B4-BE49-F238E27FC236}">
                <a16:creationId xmlns:a16="http://schemas.microsoft.com/office/drawing/2014/main" id="{AA3732C6-8B72-4AAA-9EF6-550A260A5875}"/>
              </a:ext>
            </a:extLst>
          </p:cNvPr>
          <p:cNvSpPr/>
          <p:nvPr/>
        </p:nvSpPr>
        <p:spPr>
          <a:xfrm>
            <a:off x="8167967" y="5312725"/>
            <a:ext cx="1680754" cy="5660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a:t>
            </a:r>
          </a:p>
        </p:txBody>
      </p:sp>
      <p:sp>
        <p:nvSpPr>
          <p:cNvPr id="12" name="Rectangle 11">
            <a:extLst>
              <a:ext uri="{FF2B5EF4-FFF2-40B4-BE49-F238E27FC236}">
                <a16:creationId xmlns:a16="http://schemas.microsoft.com/office/drawing/2014/main" id="{8A772183-55EF-4245-8956-BCEADB61D1CE}"/>
              </a:ext>
            </a:extLst>
          </p:cNvPr>
          <p:cNvSpPr/>
          <p:nvPr/>
        </p:nvSpPr>
        <p:spPr>
          <a:xfrm>
            <a:off x="6741936"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3" name="Straight Arrow Connector 12">
            <a:extLst>
              <a:ext uri="{FF2B5EF4-FFF2-40B4-BE49-F238E27FC236}">
                <a16:creationId xmlns:a16="http://schemas.microsoft.com/office/drawing/2014/main" id="{5A0B6E7A-540E-41E7-B980-BB88292C73B1}"/>
              </a:ext>
            </a:extLst>
          </p:cNvPr>
          <p:cNvCxnSpPr>
            <a:stCxn id="12" idx="2"/>
            <a:endCxn id="11" idx="0"/>
          </p:cNvCxnSpPr>
          <p:nvPr/>
        </p:nvCxnSpPr>
        <p:spPr>
          <a:xfrm>
            <a:off x="7717296" y="4328835"/>
            <a:ext cx="1291048"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07C88A-C2B7-4392-A1B7-F80CEA80B444}"/>
              </a:ext>
            </a:extLst>
          </p:cNvPr>
          <p:cNvSpPr txBox="1"/>
          <p:nvPr/>
        </p:nvSpPr>
        <p:spPr>
          <a:xfrm>
            <a:off x="7717296" y="4544863"/>
            <a:ext cx="1105989" cy="369332"/>
          </a:xfrm>
          <a:prstGeom prst="rect">
            <a:avLst/>
          </a:prstGeom>
          <a:noFill/>
        </p:spPr>
        <p:txBody>
          <a:bodyPr wrap="square" rtlCol="0">
            <a:spAutoFit/>
          </a:bodyPr>
          <a:lstStyle/>
          <a:p>
            <a:r>
              <a:rPr lang="en-US" b="1" dirty="0"/>
              <a:t>global</a:t>
            </a:r>
          </a:p>
        </p:txBody>
      </p:sp>
      <p:sp>
        <p:nvSpPr>
          <p:cNvPr id="15" name="Rectangle 14">
            <a:extLst>
              <a:ext uri="{FF2B5EF4-FFF2-40B4-BE49-F238E27FC236}">
                <a16:creationId xmlns:a16="http://schemas.microsoft.com/office/drawing/2014/main" id="{86CCA1A7-EDF0-4AE4-912C-A40E57EFAC69}"/>
              </a:ext>
            </a:extLst>
          </p:cNvPr>
          <p:cNvSpPr/>
          <p:nvPr/>
        </p:nvSpPr>
        <p:spPr>
          <a:xfrm>
            <a:off x="9657134" y="3510229"/>
            <a:ext cx="1950720" cy="8186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cxnSp>
        <p:nvCxnSpPr>
          <p:cNvPr id="16" name="Straight Arrow Connector 15">
            <a:extLst>
              <a:ext uri="{FF2B5EF4-FFF2-40B4-BE49-F238E27FC236}">
                <a16:creationId xmlns:a16="http://schemas.microsoft.com/office/drawing/2014/main" id="{7C2E135E-1D6F-4C9D-B1E5-F9F95D9A75F8}"/>
              </a:ext>
            </a:extLst>
          </p:cNvPr>
          <p:cNvCxnSpPr>
            <a:stCxn id="15" idx="2"/>
            <a:endCxn id="11" idx="0"/>
          </p:cNvCxnSpPr>
          <p:nvPr/>
        </p:nvCxnSpPr>
        <p:spPr>
          <a:xfrm flipH="1">
            <a:off x="9008344" y="4328835"/>
            <a:ext cx="1624150" cy="983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8FBA71-E74E-4EEA-AD54-5BBD0BBF9257}"/>
              </a:ext>
            </a:extLst>
          </p:cNvPr>
          <p:cNvSpPr txBox="1"/>
          <p:nvPr/>
        </p:nvSpPr>
        <p:spPr>
          <a:xfrm>
            <a:off x="9552630" y="4544863"/>
            <a:ext cx="1105989" cy="369332"/>
          </a:xfrm>
          <a:prstGeom prst="rect">
            <a:avLst/>
          </a:prstGeom>
          <a:noFill/>
        </p:spPr>
        <p:txBody>
          <a:bodyPr wrap="square" rtlCol="0">
            <a:spAutoFit/>
          </a:bodyPr>
          <a:lstStyle/>
          <a:p>
            <a:r>
              <a:rPr lang="en-US" b="1" dirty="0"/>
              <a:t>global</a:t>
            </a:r>
          </a:p>
        </p:txBody>
      </p:sp>
      <p:sp>
        <p:nvSpPr>
          <p:cNvPr id="18" name="Rectangle 17">
            <a:extLst>
              <a:ext uri="{FF2B5EF4-FFF2-40B4-BE49-F238E27FC236}">
                <a16:creationId xmlns:a16="http://schemas.microsoft.com/office/drawing/2014/main" id="{954B8F6C-B313-48DC-9B29-9FF754BB859A}"/>
              </a:ext>
            </a:extLst>
          </p:cNvPr>
          <p:cNvSpPr/>
          <p:nvPr/>
        </p:nvSpPr>
        <p:spPr>
          <a:xfrm>
            <a:off x="3492136" y="3361988"/>
            <a:ext cx="1436915" cy="36933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package.json</a:t>
            </a:r>
          </a:p>
        </p:txBody>
      </p:sp>
      <p:sp>
        <p:nvSpPr>
          <p:cNvPr id="19" name="TextBox 18">
            <a:extLst>
              <a:ext uri="{FF2B5EF4-FFF2-40B4-BE49-F238E27FC236}">
                <a16:creationId xmlns:a16="http://schemas.microsoft.com/office/drawing/2014/main" id="{D53D8F32-FA68-416F-A21B-9F28EF5FA044}"/>
              </a:ext>
            </a:extLst>
          </p:cNvPr>
          <p:cNvSpPr txBox="1"/>
          <p:nvPr/>
        </p:nvSpPr>
        <p:spPr>
          <a:xfrm>
            <a:off x="5684686" y="3036757"/>
            <a:ext cx="5965373" cy="646331"/>
          </a:xfrm>
          <a:prstGeom prst="rect">
            <a:avLst/>
          </a:prstGeom>
          <a:noFill/>
        </p:spPr>
        <p:txBody>
          <a:bodyPr wrap="square" rtlCol="0">
            <a:spAutoFit/>
          </a:bodyPr>
          <a:lstStyle/>
          <a:p>
            <a:r>
              <a:rPr lang="en-US" b="1" dirty="0"/>
              <a:t>If there is a utility, command line tools we install them globally</a:t>
            </a:r>
          </a:p>
        </p:txBody>
      </p:sp>
      <p:sp>
        <p:nvSpPr>
          <p:cNvPr id="24" name="TextBox 23">
            <a:extLst>
              <a:ext uri="{FF2B5EF4-FFF2-40B4-BE49-F238E27FC236}">
                <a16:creationId xmlns:a16="http://schemas.microsoft.com/office/drawing/2014/main" id="{CDC1FB9D-1286-4314-8813-F0BB1BAAC1A9}"/>
              </a:ext>
            </a:extLst>
          </p:cNvPr>
          <p:cNvSpPr txBox="1"/>
          <p:nvPr/>
        </p:nvSpPr>
        <p:spPr>
          <a:xfrm>
            <a:off x="303174" y="5061122"/>
            <a:ext cx="5965372" cy="1477328"/>
          </a:xfrm>
          <a:prstGeom prst="rect">
            <a:avLst/>
          </a:prstGeom>
          <a:noFill/>
        </p:spPr>
        <p:txBody>
          <a:bodyPr wrap="square" rtlCol="0">
            <a:spAutoFit/>
          </a:bodyPr>
          <a:lstStyle/>
          <a:p>
            <a:r>
              <a:rPr lang="en-US" dirty="0"/>
              <a:t>Package.json file</a:t>
            </a:r>
          </a:p>
          <a:p>
            <a:pPr marL="285750" indent="-285750">
              <a:buFontTx/>
              <a:buChar char="-"/>
            </a:pPr>
            <a:r>
              <a:rPr lang="en-US" dirty="0"/>
              <a:t>Information about our project name, author, version</a:t>
            </a:r>
          </a:p>
          <a:p>
            <a:pPr marL="285750" indent="-285750">
              <a:buFontTx/>
              <a:buChar char="-"/>
            </a:pPr>
            <a:r>
              <a:rPr lang="en-US" dirty="0"/>
              <a:t>All the dependencies required by this node project</a:t>
            </a:r>
          </a:p>
          <a:p>
            <a:pPr marL="285750" indent="-285750">
              <a:buFontTx/>
              <a:buChar char="-"/>
            </a:pPr>
            <a:r>
              <a:rPr lang="en-US" dirty="0"/>
              <a:t>When we deploy our project in another system/machine we can use </a:t>
            </a:r>
            <a:r>
              <a:rPr lang="en-US" b="1" dirty="0"/>
              <a:t>npm install </a:t>
            </a:r>
            <a:r>
              <a:rPr lang="en-US" dirty="0"/>
              <a:t>command</a:t>
            </a:r>
          </a:p>
        </p:txBody>
      </p:sp>
    </p:spTree>
    <p:extLst>
      <p:ext uri="{BB962C8B-B14F-4D97-AF65-F5344CB8AC3E}">
        <p14:creationId xmlns:p14="http://schemas.microsoft.com/office/powerpoint/2010/main" val="4061365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Fresh NodeJS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342900" indent="-342900" algn="just">
              <a:buAutoNum type="arabicPeriod"/>
            </a:pPr>
            <a:r>
              <a:rPr lang="en-US" dirty="0"/>
              <a:t>Run a command called </a:t>
            </a:r>
            <a:r>
              <a:rPr lang="en-US" b="1" dirty="0"/>
              <a:t>npm init – </a:t>
            </a:r>
            <a:r>
              <a:rPr lang="en-US" dirty="0"/>
              <a:t>Create a new Nodejs project</a:t>
            </a:r>
          </a:p>
          <a:p>
            <a:pPr marL="342900" indent="-342900" algn="just">
              <a:buAutoNum type="arabicPeriod"/>
            </a:pPr>
            <a:r>
              <a:rPr lang="en-US" dirty="0"/>
              <a:t>Answer some simple questions like project name, starring file, author, version, description, …</a:t>
            </a:r>
          </a:p>
          <a:p>
            <a:pPr marL="342900" indent="-342900" algn="just">
              <a:buAutoNum type="arabicPeriod"/>
            </a:pPr>
            <a:r>
              <a:rPr lang="en-US" dirty="0"/>
              <a:t>As we mentioned that our starting file will be </a:t>
            </a:r>
            <a:r>
              <a:rPr lang="en-US" b="1" dirty="0"/>
              <a:t>index.js</a:t>
            </a:r>
            <a:r>
              <a:rPr lang="en-US" dirty="0"/>
              <a:t>. So now we have to create a new file named </a:t>
            </a:r>
            <a:r>
              <a:rPr lang="en-US" b="1" dirty="0"/>
              <a:t>index.js.</a:t>
            </a:r>
          </a:p>
          <a:p>
            <a:pPr marL="342900" indent="-342900" algn="just">
              <a:buAutoNum type="arabicPeriod"/>
            </a:pPr>
            <a:r>
              <a:rPr lang="en-US" dirty="0"/>
              <a:t>We can just add some code to this file with all the modules</a:t>
            </a:r>
          </a:p>
          <a:p>
            <a:pPr marL="342900" indent="-342900" algn="just">
              <a:buAutoNum type="arabicPeriod"/>
            </a:pPr>
            <a:r>
              <a:rPr lang="en-US" dirty="0"/>
              <a:t>Then we run npm install moduleName --save  OR npm install moduleName </a:t>
            </a:r>
            <a:r>
              <a:rPr lang="en-US" i="1" dirty="0"/>
              <a:t>--save-dev </a:t>
            </a:r>
            <a:r>
              <a:rPr lang="en-US" dirty="0"/>
              <a:t>to add a module to our project.</a:t>
            </a:r>
            <a:endParaRPr lang="en-US" i="1" dirty="0"/>
          </a:p>
          <a:p>
            <a:pPr marL="342900" indent="-342900" algn="just">
              <a:buAutoNum type="arabicPeriod"/>
            </a:pPr>
            <a:r>
              <a:rPr lang="en-US" dirty="0"/>
              <a:t>To run the project, we can use the ‘</a:t>
            </a:r>
            <a:r>
              <a:rPr lang="en-US" b="1" dirty="0"/>
              <a:t>node .’</a:t>
            </a:r>
            <a:r>
              <a:rPr lang="en-US" dirty="0"/>
              <a:t> command in the terminal.</a:t>
            </a:r>
          </a:p>
          <a:p>
            <a:pPr marL="342900" indent="-342900" algn="just">
              <a:buAutoNum type="arabicPeriod"/>
            </a:pPr>
            <a:endParaRPr lang="en-US" dirty="0"/>
          </a:p>
          <a:p>
            <a:pPr algn="just"/>
            <a:endParaRPr lang="en-US" dirty="0"/>
          </a:p>
          <a:p>
            <a:pPr algn="just"/>
            <a:r>
              <a:rPr lang="en-US" b="1" dirty="0"/>
              <a:t>Exercise:</a:t>
            </a:r>
            <a:r>
              <a:rPr lang="en-US" dirty="0"/>
              <a:t> In this exercise we will create our first NodeJS project following the above steps.</a:t>
            </a:r>
          </a:p>
          <a:p>
            <a:pPr marL="285750" indent="-285750" algn="just">
              <a:buFontTx/>
              <a:buChar char="-"/>
            </a:pPr>
            <a:r>
              <a:rPr lang="en-US" dirty="0">
                <a:hlinkClick r:id="rId4"/>
              </a:rPr>
              <a:t>index.js </a:t>
            </a:r>
            <a:endParaRPr lang="en-US" dirty="0"/>
          </a:p>
          <a:p>
            <a:pPr algn="just"/>
            <a:endParaRPr lang="en-US" dirty="0"/>
          </a:p>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Phase 2 – Create a webserver and microservice using ‘express’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Install express module and add that as dependency also to our project </a:t>
            </a:r>
            <a:r>
              <a:rPr lang="en-US" b="1" dirty="0">
                <a:solidFill>
                  <a:prstClr val="black"/>
                </a:solidFill>
                <a:latin typeface="Calibri"/>
              </a:rPr>
              <a:t>npm install express –save</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You can check package.json and you will find dependencies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US" dirty="0">
                <a:solidFill>
                  <a:prstClr val="black"/>
                </a:solidFill>
                <a:latin typeface="Calibri"/>
              </a:rPr>
              <a:t>Use express module to create web server (refer index.js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5889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In this exercise we will create a simple microservice using the NodeJS and express server module.</a:t>
            </a:r>
          </a:p>
          <a:p>
            <a:endParaRPr lang="en-US" dirty="0"/>
          </a:p>
          <a:p>
            <a:r>
              <a:rPr lang="en-US" dirty="0"/>
              <a:t>Part 1: Creating a Simple NodeJS app with express server</a:t>
            </a:r>
          </a:p>
          <a:p>
            <a:pPr marL="285750" indent="-285750">
              <a:buFontTx/>
              <a:buChar char="-"/>
            </a:pPr>
            <a:r>
              <a:rPr lang="en-US" dirty="0">
                <a:hlinkClick r:id="rId3"/>
              </a:rPr>
              <a:t>index.js</a:t>
            </a:r>
            <a:endParaRPr lang="en-US" dirty="0"/>
          </a:p>
          <a:p>
            <a:pPr marL="285750" indent="-285750">
              <a:buFontTx/>
              <a:buChar char="-"/>
            </a:pPr>
            <a:endParaRPr lang="en-US" dirty="0"/>
          </a:p>
          <a:p>
            <a:r>
              <a:rPr lang="en-US" dirty="0"/>
              <a:t>Part 2: Creating a Microservice which return a JSON data</a:t>
            </a:r>
          </a:p>
          <a:p>
            <a:pPr marL="285750" indent="-285750">
              <a:buFontTx/>
              <a:buChar char="-"/>
            </a:pPr>
            <a:r>
              <a:rPr lang="en-US" dirty="0">
                <a:hlinkClick r:id="rId4"/>
              </a:rPr>
              <a:t>index.js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descr="Colourful illustration of programmer working Free Vector">
            <a:extLst>
              <a:ext uri="{FF2B5EF4-FFF2-40B4-BE49-F238E27FC236}">
                <a16:creationId xmlns:a16="http://schemas.microsoft.com/office/drawing/2014/main" id="{998AAA7F-17A5-4CFB-9C3D-2BEADB236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282"/>
          <a:stretch/>
        </p:blipFill>
        <p:spPr bwMode="auto">
          <a:xfrm>
            <a:off x="7385537" y="2399854"/>
            <a:ext cx="4353489" cy="3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3416320"/>
          </a:xfrm>
          <a:prstGeom prst="rect">
            <a:avLst/>
          </a:prstGeom>
          <a:noFill/>
        </p:spPr>
        <p:txBody>
          <a:bodyPr wrap="square" rtlCol="0">
            <a:spAutoFit/>
          </a:bodyPr>
          <a:lstStyle/>
          <a:p>
            <a:pPr marL="742950" lvl="1" indent="-285750">
              <a:buClr>
                <a:schemeClr val="tx1"/>
              </a:buClr>
              <a:buFont typeface="Arial" panose="020B0604020202020204" pitchFamily="34" charset="0"/>
              <a:buChar char="•"/>
            </a:pPr>
            <a:r>
              <a:rPr lang="en-US" dirty="0"/>
              <a:t>Introduction to NodeJS</a:t>
            </a:r>
          </a:p>
          <a:p>
            <a:pPr marL="742950" lvl="1" indent="-285750">
              <a:buClr>
                <a:schemeClr val="tx1"/>
              </a:buClr>
              <a:buFont typeface="Arial" panose="020B0604020202020204" pitchFamily="34" charset="0"/>
              <a:buChar char="•"/>
            </a:pPr>
            <a:r>
              <a:rPr lang="en-US" dirty="0"/>
              <a:t>Basic of JavaScript</a:t>
            </a:r>
          </a:p>
          <a:p>
            <a:pPr marL="742950" lvl="1" indent="-285750">
              <a:buClr>
                <a:schemeClr val="tx1"/>
              </a:buClr>
              <a:buFont typeface="Arial" panose="020B0604020202020204" pitchFamily="34" charset="0"/>
              <a:buChar char="•"/>
            </a:pPr>
            <a:r>
              <a:rPr lang="en-US" dirty="0"/>
              <a:t>Functions in JavaScript</a:t>
            </a:r>
          </a:p>
          <a:p>
            <a:pPr marL="742950" lvl="1" indent="-285750">
              <a:buClr>
                <a:schemeClr val="tx1"/>
              </a:buClr>
              <a:buFont typeface="Arial" panose="020B0604020202020204" pitchFamily="34" charset="0"/>
              <a:buChar char="•"/>
            </a:pPr>
            <a:r>
              <a:rPr lang="en-US" dirty="0"/>
              <a:t>Asynchronous Behavior of JavaScript</a:t>
            </a:r>
          </a:p>
          <a:p>
            <a:pPr marL="742950" lvl="1" indent="-285750">
              <a:buClr>
                <a:schemeClr val="tx1"/>
              </a:buClr>
              <a:buFont typeface="Arial" panose="020B0604020202020204" pitchFamily="34" charset="0"/>
              <a:buChar char="•"/>
            </a:pPr>
            <a:r>
              <a:rPr lang="en-US" dirty="0"/>
              <a:t>Concept of Events in NodeJS</a:t>
            </a:r>
          </a:p>
          <a:p>
            <a:pPr marL="742950" lvl="1" indent="-285750">
              <a:buClr>
                <a:schemeClr val="tx1"/>
              </a:buClr>
              <a:buFont typeface="Arial" panose="020B0604020202020204" pitchFamily="34" charset="0"/>
              <a:buChar char="•"/>
            </a:pPr>
            <a:r>
              <a:rPr lang="en-US" dirty="0"/>
              <a:t>Introduction to Node Package Manager (NPM)</a:t>
            </a:r>
          </a:p>
          <a:p>
            <a:pPr marL="742950" lvl="1" indent="-285750">
              <a:buClr>
                <a:schemeClr val="tx1"/>
              </a:buClr>
              <a:buFont typeface="Arial" panose="020B0604020202020204" pitchFamily="34" charset="0"/>
              <a:buChar char="•"/>
            </a:pPr>
            <a:r>
              <a:rPr lang="en-US" dirty="0"/>
              <a:t>Accessing the global modules</a:t>
            </a:r>
          </a:p>
          <a:p>
            <a:pPr marL="742950" lvl="1" indent="-285750">
              <a:buClr>
                <a:schemeClr val="tx1"/>
              </a:buClr>
              <a:buFont typeface="Arial" panose="020B0604020202020204" pitchFamily="34" charset="0"/>
              <a:buChar char="•"/>
            </a:pPr>
            <a:r>
              <a:rPr lang="en-US" dirty="0"/>
              <a:t>Steps to Initialize a NodeJS Project</a:t>
            </a:r>
          </a:p>
          <a:p>
            <a:pPr marL="742950" lvl="1" indent="-285750">
              <a:buClr>
                <a:schemeClr val="tx1"/>
              </a:buClr>
              <a:buFont typeface="Arial" panose="020B0604020202020204" pitchFamily="34" charset="0"/>
              <a:buChar char="•"/>
            </a:pPr>
            <a:r>
              <a:rPr lang="en-US" dirty="0"/>
              <a:t>Creating a server using NodeJS and Express module</a:t>
            </a:r>
          </a:p>
          <a:p>
            <a:pPr marL="742950" lvl="1" indent="-285750">
              <a:buClr>
                <a:schemeClr val="tx1"/>
              </a:buClr>
              <a:buFont typeface="Arial" panose="020B0604020202020204" pitchFamily="34" charset="0"/>
              <a:buChar char="•"/>
            </a:pPr>
            <a:r>
              <a:rPr lang="en-US" dirty="0"/>
              <a:t>Creating Microservice using NodeJS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NodeJS?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44566" cy="5906873"/>
          </a:xfrm>
          <a:prstGeom prst="rect">
            <a:avLst/>
          </a:prstGeom>
          <a:noFill/>
        </p:spPr>
        <p:txBody>
          <a:bodyPr wrap="square" rtlCol="0">
            <a:spAutoFit/>
          </a:bodyPr>
          <a:lstStyle/>
          <a:p>
            <a:pPr marL="285750" indent="-285750" algn="just">
              <a:buFontTx/>
              <a:buChar char="-"/>
            </a:pPr>
            <a:r>
              <a:rPr lang="en-US" dirty="0"/>
              <a:t>Node JS is an open-source, cross platform, JavaScript runtime environment and used to execute JavaScript on Server Side.</a:t>
            </a:r>
          </a:p>
          <a:p>
            <a:pPr marL="285750" indent="-285750" algn="just">
              <a:buFontTx/>
              <a:buChar char="-"/>
            </a:pPr>
            <a:r>
              <a:rPr lang="en-US" sz="1799" dirty="0">
                <a:solidFill>
                  <a:prstClr val="black"/>
                </a:solidFill>
                <a:latin typeface="Calibri"/>
              </a:rPr>
              <a:t>Node JS is a framework which allows us to run JS code outside browser. The main benefit is that a development do not need to learn multiple programming languages. If we know JS, we can code both client and server side in same language.</a:t>
            </a:r>
          </a:p>
          <a:p>
            <a:pPr marL="285750" indent="-285750" algn="just">
              <a:buFontTx/>
              <a:buChar char="-"/>
            </a:pPr>
            <a:r>
              <a:rPr lang="en-US" sz="1799" dirty="0">
                <a:solidFill>
                  <a:prstClr val="black"/>
                </a:solidFill>
                <a:latin typeface="Calibri"/>
              </a:rPr>
              <a:t>Node JS is also a great web framework for beginners because it works great for data intensive applications like streaming, gaming and real time apps. It leverage the power of JS’s Asynchronous no blocking IO.</a:t>
            </a:r>
          </a:p>
          <a:p>
            <a:pPr marL="285750" indent="-285750" algn="just">
              <a:buFontTx/>
              <a:buChar char="-"/>
            </a:pPr>
            <a:r>
              <a:rPr lang="en-US" sz="1799" dirty="0">
                <a:solidFill>
                  <a:prstClr val="black"/>
                </a:solidFill>
                <a:latin typeface="Calibri"/>
              </a:rPr>
              <a:t>Application of Node JS</a:t>
            </a:r>
          </a:p>
          <a:p>
            <a:pPr marL="742950" lvl="1" indent="-285750" algn="just">
              <a:buFontTx/>
              <a:buChar char="-"/>
            </a:pPr>
            <a:r>
              <a:rPr lang="en-US" sz="1799" dirty="0">
                <a:solidFill>
                  <a:prstClr val="black"/>
                </a:solidFill>
                <a:latin typeface="Calibri"/>
              </a:rPr>
              <a:t>Build Backend Application Logic</a:t>
            </a:r>
          </a:p>
          <a:p>
            <a:pPr marL="742950" lvl="1" indent="-285750" algn="just">
              <a:buFontTx/>
              <a:buChar char="-"/>
            </a:pPr>
            <a:r>
              <a:rPr lang="en-US" sz="1799" dirty="0">
                <a:solidFill>
                  <a:prstClr val="black"/>
                </a:solidFill>
                <a:latin typeface="Calibri"/>
              </a:rPr>
              <a:t>Host a Web Server (express)</a:t>
            </a:r>
          </a:p>
          <a:p>
            <a:pPr marL="742950" lvl="1" indent="-285750" algn="just">
              <a:buFontTx/>
              <a:buChar char="-"/>
            </a:pPr>
            <a:r>
              <a:rPr lang="en-US" sz="1799" dirty="0">
                <a:solidFill>
                  <a:prstClr val="black"/>
                </a:solidFill>
                <a:latin typeface="Calibri"/>
              </a:rPr>
              <a:t>Send Emails</a:t>
            </a:r>
          </a:p>
          <a:p>
            <a:pPr marL="742950" lvl="1" indent="-285750" algn="just">
              <a:buFontTx/>
              <a:buChar char="-"/>
            </a:pPr>
            <a:r>
              <a:rPr lang="en-US" sz="1799" dirty="0">
                <a:solidFill>
                  <a:prstClr val="black"/>
                </a:solidFill>
                <a:latin typeface="Calibri"/>
              </a:rPr>
              <a:t>DB lookup</a:t>
            </a:r>
          </a:p>
          <a:p>
            <a:pPr marL="742950" lvl="1" indent="-285750" algn="just">
              <a:buFontTx/>
              <a:buChar char="-"/>
            </a:pPr>
            <a:r>
              <a:rPr lang="en-US" sz="1799" dirty="0">
                <a:solidFill>
                  <a:prstClr val="black"/>
                </a:solidFill>
                <a:latin typeface="Calibri"/>
              </a:rPr>
              <a:t>Automation</a:t>
            </a:r>
          </a:p>
          <a:p>
            <a:pPr marL="742950" lvl="1" indent="-285750" algn="just">
              <a:buFontTx/>
              <a:buChar char="-"/>
            </a:pPr>
            <a:r>
              <a:rPr lang="en-US" sz="1799" dirty="0">
                <a:solidFill>
                  <a:prstClr val="black"/>
                </a:solidFill>
                <a:latin typeface="Calibri"/>
              </a:rPr>
              <a:t>Output to the user</a:t>
            </a:r>
          </a:p>
          <a:p>
            <a:pPr marL="742950" lvl="1" indent="-285750" algn="just">
              <a:buFontTx/>
              <a:buChar char="-"/>
            </a:pPr>
            <a:r>
              <a:rPr lang="en-US" sz="1799" dirty="0">
                <a:solidFill>
                  <a:prstClr val="black"/>
                </a:solidFill>
                <a:latin typeface="Calibri"/>
              </a:rPr>
              <a:t>Use its eco-system like PDF, EXCEL, EMAIL…</a:t>
            </a:r>
          </a:p>
          <a:p>
            <a:pPr lvl="1" algn="just"/>
            <a:endParaRPr lang="en-US" sz="1799" dirty="0">
              <a:solidFill>
                <a:prstClr val="black"/>
              </a:solidFill>
              <a:latin typeface="Calibri"/>
            </a:endParaRPr>
          </a:p>
          <a:p>
            <a:pPr marL="285750" indent="-285750" algn="just">
              <a:buFontTx/>
              <a:buChar char="-"/>
            </a:pPr>
            <a:r>
              <a:rPr lang="en-US" sz="1799" dirty="0">
                <a:solidFill>
                  <a:prstClr val="black"/>
                </a:solidFill>
                <a:latin typeface="Calibri"/>
              </a:rPr>
              <a:t>Install NodeJS in our system form here </a:t>
            </a:r>
            <a:r>
              <a:rPr lang="en-US" sz="1799" dirty="0">
                <a:solidFill>
                  <a:prstClr val="black"/>
                </a:solidFill>
                <a:latin typeface="Calibri"/>
                <a:hlinkClick r:id="rId3"/>
              </a:rPr>
              <a:t>https://nodejs.org/en/</a:t>
            </a:r>
            <a:r>
              <a:rPr lang="en-US" sz="1799" dirty="0">
                <a:solidFill>
                  <a:prstClr val="black"/>
                </a:solidFill>
                <a:latin typeface="Calibri"/>
              </a:rPr>
              <a:t>, if you using bas, you do not need to install as BAS already has NodeJS preinstalled.</a:t>
            </a:r>
          </a:p>
          <a:p>
            <a:pPr marL="285750" indent="-285750" algn="just">
              <a:buFontTx/>
              <a:buChar char="-"/>
            </a:pPr>
            <a:r>
              <a:rPr lang="en-US" sz="1799" dirty="0">
                <a:solidFill>
                  <a:prstClr val="black"/>
                </a:solidFill>
                <a:latin typeface="Calibri"/>
              </a:rPr>
              <a:t>If we want to achieve something, this something was already achieved by someone, somewhere else in the world, they have already published it as a node module which we can import and reuse. We get ready-to-use code for consumption for speedy development. </a:t>
            </a:r>
            <a:r>
              <a:rPr lang="en-US" sz="1799" dirty="0">
                <a:solidFill>
                  <a:prstClr val="black"/>
                </a:solidFill>
                <a:latin typeface="Calibri"/>
                <a:hlinkClick r:id="rId4"/>
              </a:rPr>
              <a:t>https://npmjs.com</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7" name="Picture 2">
            <a:extLst>
              <a:ext uri="{FF2B5EF4-FFF2-40B4-BE49-F238E27FC236}">
                <a16:creationId xmlns:a16="http://schemas.microsoft.com/office/drawing/2014/main" id="{433234EA-A446-4EA5-ACD6-E9862B7151B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731" y="2828265"/>
            <a:ext cx="3591133" cy="219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161642" cy="486210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buFontTx/>
              <a:buChar char="-"/>
            </a:pPr>
            <a:r>
              <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An array is a collection of values, each value is an item of an array. The index of first item always starts with zero (0)</a:t>
            </a:r>
          </a:p>
          <a:p>
            <a:pPr lvl="1"/>
            <a:r>
              <a:rPr lang="en-US" dirty="0"/>
              <a:t>Syntax for Array</a:t>
            </a:r>
          </a:p>
          <a:p>
            <a:r>
              <a:rPr lang="en-US" dirty="0"/>
              <a:t>	var aItems = [item0, item1,….]</a:t>
            </a:r>
          </a:p>
          <a:p>
            <a:pPr lvl="1"/>
            <a:r>
              <a:rPr lang="en-US" dirty="0"/>
              <a:t>Ex:</a:t>
            </a: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lvl="1"/>
            <a:r>
              <a:rPr kumimoji="0" lang="en-US" altLang="en-US"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endParaRPr>
          </a:p>
          <a:p>
            <a:pPr marL="285750" indent="-285750">
              <a:buFontTx/>
              <a:buChar char="-"/>
            </a:pPr>
            <a:r>
              <a:rPr lang="en-US" dirty="0">
                <a:solidFill>
                  <a:prstClr val="black"/>
                </a:solidFill>
                <a:latin typeface="Calibri"/>
                <a:sym typeface="Wingdings" panose="05000000000000000000" pitchFamily="2" charset="2"/>
              </a:rPr>
              <a:t>Objects are like structures to contain multiple fields of different kinds.</a:t>
            </a:r>
          </a:p>
          <a:p>
            <a:pPr lvl="1"/>
            <a:r>
              <a:rPr lang="en-US" dirty="0"/>
              <a:t>Syntax for object</a:t>
            </a:r>
          </a:p>
          <a:p>
            <a:r>
              <a:rPr lang="en-US" dirty="0"/>
              <a:t>	var oObjName = { “prop”: value, </a:t>
            </a:r>
          </a:p>
          <a:p>
            <a:pPr lvl="2"/>
            <a:r>
              <a:rPr lang="en-US" dirty="0"/>
              <a:t>	               “prop”: value,</a:t>
            </a:r>
          </a:p>
          <a:p>
            <a:pPr lvl="2"/>
            <a:r>
              <a:rPr lang="en-US" dirty="0"/>
              <a:t>	               “prop”: value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table">
            <a:extLst>
              <a:ext uri="{FF2B5EF4-FFF2-40B4-BE49-F238E27FC236}">
                <a16:creationId xmlns:a16="http://schemas.microsoft.com/office/drawing/2014/main" id="{A1C244C1-257B-485C-B999-F82941EAF6AF}"/>
              </a:ext>
            </a:extLst>
          </p:cNvPr>
          <p:cNvPicPr>
            <a:picLocks noChangeAspect="1"/>
          </p:cNvPicPr>
          <p:nvPr/>
        </p:nvPicPr>
        <p:blipFill>
          <a:blip r:embed="rId3"/>
          <a:stretch>
            <a:fillRect/>
          </a:stretch>
        </p:blipFill>
        <p:spPr>
          <a:xfrm>
            <a:off x="4991100" y="2777866"/>
            <a:ext cx="1104900" cy="1463040"/>
          </a:xfrm>
          <a:prstGeom prst="rect">
            <a:avLst/>
          </a:prstGeom>
        </p:spPr>
      </p:pic>
      <p:sp>
        <p:nvSpPr>
          <p:cNvPr id="7" name="TextBox 6">
            <a:extLst>
              <a:ext uri="{FF2B5EF4-FFF2-40B4-BE49-F238E27FC236}">
                <a16:creationId xmlns:a16="http://schemas.microsoft.com/office/drawing/2014/main" id="{CD47017B-3999-413F-8EAC-877E6B6E7633}"/>
              </a:ext>
            </a:extLst>
          </p:cNvPr>
          <p:cNvSpPr txBox="1"/>
          <p:nvPr/>
        </p:nvSpPr>
        <p:spPr>
          <a:xfrm>
            <a:off x="7589708" y="3516196"/>
            <a:ext cx="414931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Example of an Object</a:t>
            </a:r>
          </a:p>
          <a:p>
            <a:r>
              <a:rPr lang="en-US" dirty="0"/>
              <a:t>{</a:t>
            </a:r>
          </a:p>
          <a:p>
            <a:r>
              <a:rPr lang="en-US" dirty="0"/>
              <a:t>     "empStructure": {</a:t>
            </a:r>
          </a:p>
          <a:p>
            <a:r>
              <a:rPr lang="en-US" dirty="0"/>
              <a:t>	"empNo": 100001,</a:t>
            </a:r>
          </a:p>
          <a:p>
            <a:r>
              <a:rPr lang="en-US" dirty="0"/>
              <a:t>	"empName": “Anubhav",</a:t>
            </a:r>
          </a:p>
          <a:p>
            <a:r>
              <a:rPr lang="en-US" dirty="0"/>
              <a:t>	"salary": 5000,</a:t>
            </a:r>
          </a:p>
          <a:p>
            <a:r>
              <a:rPr lang="en-US" dirty="0"/>
              <a:t>	"currency": “USD"</a:t>
            </a:r>
          </a:p>
          <a:p>
            <a:r>
              <a:rPr lang="en-US" dirty="0"/>
              <a:t>    }</a:t>
            </a:r>
          </a:p>
          <a:p>
            <a:r>
              <a:rPr lang="en-US" dirty="0"/>
              <a:t>}</a:t>
            </a:r>
          </a:p>
        </p:txBody>
      </p:sp>
      <p:pic>
        <p:nvPicPr>
          <p:cNvPr id="9" name="table">
            <a:extLst>
              <a:ext uri="{FF2B5EF4-FFF2-40B4-BE49-F238E27FC236}">
                <a16:creationId xmlns:a16="http://schemas.microsoft.com/office/drawing/2014/main" id="{9B42BE4D-E7C9-458D-8C68-A23DEA3F5E63}"/>
              </a:ext>
            </a:extLst>
          </p:cNvPr>
          <p:cNvPicPr>
            <a:picLocks noChangeAspect="1"/>
          </p:cNvPicPr>
          <p:nvPr/>
        </p:nvPicPr>
        <p:blipFill>
          <a:blip r:embed="rId4"/>
          <a:stretch>
            <a:fillRect/>
          </a:stretch>
        </p:blipFill>
        <p:spPr>
          <a:xfrm>
            <a:off x="452973" y="5817598"/>
            <a:ext cx="6626182" cy="522624"/>
          </a:xfrm>
          <a:prstGeom prst="rect">
            <a:avLst/>
          </a:prstGeom>
        </p:spPr>
      </p:pic>
      <p:sp>
        <p:nvSpPr>
          <p:cNvPr id="3" name="TextBox 2">
            <a:extLst>
              <a:ext uri="{FF2B5EF4-FFF2-40B4-BE49-F238E27FC236}">
                <a16:creationId xmlns:a16="http://schemas.microsoft.com/office/drawing/2014/main" id="{367FBF68-D59B-484B-B5CD-7DDB4E847E8C}"/>
              </a:ext>
            </a:extLst>
          </p:cNvPr>
          <p:cNvSpPr txBox="1"/>
          <p:nvPr/>
        </p:nvSpPr>
        <p:spPr>
          <a:xfrm>
            <a:off x="261764" y="6340222"/>
            <a:ext cx="6963001" cy="369332"/>
          </a:xfrm>
          <a:prstGeom prst="rect">
            <a:avLst/>
          </a:prstGeom>
          <a:noFill/>
        </p:spPr>
        <p:txBody>
          <a:bodyPr wrap="square" rtlCol="0">
            <a:spAutoFit/>
          </a:bodyPr>
          <a:lstStyle/>
          <a:p>
            <a:r>
              <a:rPr lang="en-US" dirty="0"/>
              <a:t>We can verify the structure of our JSON on : </a:t>
            </a:r>
            <a:r>
              <a:rPr lang="en-US" dirty="0">
                <a:hlinkClick r:id="rId5"/>
              </a:rPr>
              <a:t>https://jsonlint.com/</a:t>
            </a:r>
            <a:endParaRPr lang="en-US" dirty="0"/>
          </a:p>
        </p:txBody>
      </p:sp>
    </p:spTree>
    <p:extLst>
      <p:ext uri="{BB962C8B-B14F-4D97-AF65-F5344CB8AC3E}">
        <p14:creationId xmlns:p14="http://schemas.microsoft.com/office/powerpoint/2010/main" val="415427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ay at home isometric composition with male character sitting at table programming on computer illustration Free Vector">
            <a:extLst>
              <a:ext uri="{FF2B5EF4-FFF2-40B4-BE49-F238E27FC236}">
                <a16:creationId xmlns:a16="http://schemas.microsoft.com/office/drawing/2014/main" id="{363C3753-525A-4C56-B227-1FA8D00B5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202" y="1979706"/>
            <a:ext cx="4099204" cy="40992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create a new JavaScript and we will see some basic concepts of java script related to variables in JS and along with that will see how to work with </a:t>
            </a:r>
            <a:r>
              <a:rPr lang="en-US" b="1" dirty="0"/>
              <a:t>Arrays</a:t>
            </a:r>
            <a:r>
              <a:rPr lang="en-US" dirty="0"/>
              <a:t> and </a:t>
            </a:r>
            <a:r>
              <a:rPr lang="en-US" b="1" dirty="0"/>
              <a:t>Objects</a:t>
            </a:r>
            <a:r>
              <a:rPr lang="en-US" dirty="0"/>
              <a:t> in JavaScript.</a:t>
            </a:r>
          </a:p>
          <a:p>
            <a:endParaRPr lang="en-US" dirty="0"/>
          </a:p>
          <a:p>
            <a:endParaRPr lang="en-US" dirty="0"/>
          </a:p>
          <a:p>
            <a:r>
              <a:rPr lang="en-US" dirty="0"/>
              <a:t>Part 1: Basics of JavaScript</a:t>
            </a:r>
          </a:p>
          <a:p>
            <a:pPr marL="285750" indent="-285750">
              <a:buFontTx/>
              <a:buChar char="-"/>
            </a:pPr>
            <a:r>
              <a:rPr lang="en-US" dirty="0">
                <a:hlinkClick r:id="rId4"/>
              </a:rPr>
              <a:t>sample.js</a:t>
            </a:r>
            <a:endParaRPr lang="en-US" dirty="0"/>
          </a:p>
          <a:p>
            <a:pPr marL="285750" indent="-285750">
              <a:buFontTx/>
              <a:buChar char="-"/>
            </a:pPr>
            <a:endParaRPr lang="en-US" dirty="0"/>
          </a:p>
          <a:p>
            <a:pPr marL="285750" indent="-285750">
              <a:buFontTx/>
              <a:buChar char="-"/>
            </a:pPr>
            <a:endParaRPr lang="en-US" dirty="0"/>
          </a:p>
          <a:p>
            <a:r>
              <a:rPr lang="en-US" dirty="0"/>
              <a:t>Part 2: Working with Arrays in JS</a:t>
            </a:r>
          </a:p>
          <a:p>
            <a:pPr marL="285750" indent="-285750">
              <a:buFontTx/>
              <a:buChar char="-"/>
            </a:pPr>
            <a:r>
              <a:rPr lang="en-US" dirty="0">
                <a:hlinkClick r:id="rId5"/>
              </a:rPr>
              <a:t>sample.js</a:t>
            </a:r>
            <a:endParaRPr lang="en-US" dirty="0"/>
          </a:p>
          <a:p>
            <a:pPr marL="285750" indent="-285750">
              <a:buFontTx/>
              <a:buChar char="-"/>
            </a:pPr>
            <a:endParaRPr lang="en-US" dirty="0"/>
          </a:p>
          <a:p>
            <a:endParaRPr lang="en-US" dirty="0"/>
          </a:p>
          <a:p>
            <a:r>
              <a:rPr lang="en-US" dirty="0"/>
              <a:t>Part 3: Working with Objects and Array of Objects in JS</a:t>
            </a:r>
          </a:p>
          <a:p>
            <a:pPr marL="285750" indent="-285750">
              <a:buFontTx/>
              <a:buChar char="-"/>
            </a:pPr>
            <a:r>
              <a:rPr lang="en-US" dirty="0">
                <a:hlinkClick r:id="rId6"/>
              </a:rPr>
              <a:t>sample.js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7008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Functions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055"/>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a:t>
            </a:r>
          </a:p>
          <a:p>
            <a:pPr algn="just"/>
            <a:r>
              <a:rPr lang="en-US" dirty="0">
                <a:solidFill>
                  <a:srgbClr val="000000"/>
                </a:solidFill>
              </a:rPr>
              <a:t>	</a:t>
            </a:r>
            <a:r>
              <a:rPr lang="en-US" b="0" i="0" dirty="0">
                <a:solidFill>
                  <a:srgbClr val="000000"/>
                </a:solidFill>
                <a:effectLst/>
              </a:rPr>
              <a:t> function(params) {</a:t>
            </a:r>
          </a:p>
          <a:p>
            <a:pPr algn="just"/>
            <a:r>
              <a:rPr lang="en-US" dirty="0">
                <a:solidFill>
                  <a:srgbClr val="000000"/>
                </a:solidFill>
              </a:rPr>
              <a:t>		//code</a:t>
            </a:r>
          </a:p>
          <a:p>
            <a:pPr algn="just"/>
            <a:r>
              <a:rPr lang="en-US" dirty="0">
                <a:solidFill>
                  <a:srgbClr val="000000"/>
                </a:solidFill>
              </a:rPr>
              <a:t>	} 			</a:t>
            </a:r>
          </a:p>
          <a:p>
            <a:pPr algn="just"/>
            <a:r>
              <a:rPr lang="en-US" dirty="0">
                <a:solidFill>
                  <a:srgbClr val="000000"/>
                </a:solidFill>
              </a:rPr>
              <a:t>	</a:t>
            </a:r>
          </a:p>
          <a:p>
            <a:pPr algn="just"/>
            <a:r>
              <a:rPr lang="en-US" dirty="0">
                <a:solidFill>
                  <a:srgbClr val="000000"/>
                </a:solidFill>
              </a:rPr>
              <a:t>	2. Named Function</a:t>
            </a:r>
          </a:p>
          <a:p>
            <a:pPr algn="just"/>
            <a:r>
              <a:rPr lang="en-US" dirty="0">
                <a:solidFill>
                  <a:srgbClr val="000000"/>
                </a:solidFill>
              </a:rPr>
              <a:t>	</a:t>
            </a:r>
            <a:r>
              <a:rPr lang="en-US" b="0" i="0" dirty="0">
                <a:solidFill>
                  <a:srgbClr val="000000"/>
                </a:solidFill>
                <a:effectLst/>
              </a:rPr>
              <a:t> function functionName(params) {</a:t>
            </a:r>
          </a:p>
          <a:p>
            <a:pPr algn="just"/>
            <a:r>
              <a:rPr lang="en-US" dirty="0">
                <a:solidFill>
                  <a:srgbClr val="000000"/>
                </a:solidFill>
              </a:rPr>
              <a:t>		//code</a:t>
            </a:r>
          </a:p>
          <a:p>
            <a:pPr algn="just"/>
            <a:r>
              <a:rPr lang="en-US" dirty="0">
                <a:solidFill>
                  <a:srgbClr val="000000"/>
                </a:solidFill>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4">
            <a:extLst>
              <a:ext uri="{FF2B5EF4-FFF2-40B4-BE49-F238E27FC236}">
                <a16:creationId xmlns:a16="http://schemas.microsoft.com/office/drawing/2014/main" id="{9260B9B3-F018-49BF-942E-6F94BCFF0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85" y="3429000"/>
            <a:ext cx="3679696" cy="153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3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F773F4E-814C-42DE-B15A-EA015BE55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6650" y="1578772"/>
            <a:ext cx="3600519" cy="360051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In this exercise we will see how we create functions in JavaScript and what are the different syntaxes of defining the functions. Along with that we will see the concept of </a:t>
            </a:r>
            <a:r>
              <a:rPr lang="en-US" b="1" dirty="0"/>
              <a:t>reusable modules </a:t>
            </a:r>
            <a:r>
              <a:rPr lang="en-US" dirty="0"/>
              <a:t>in NodeJS and with that we will see the use of </a:t>
            </a:r>
            <a:r>
              <a:rPr lang="en-US" b="1" dirty="0"/>
              <a:t>Global Variables</a:t>
            </a:r>
            <a:r>
              <a:rPr lang="en-US" dirty="0"/>
              <a:t>.</a:t>
            </a:r>
          </a:p>
          <a:p>
            <a:pPr algn="just"/>
            <a:endParaRPr lang="en-US" dirty="0"/>
          </a:p>
          <a:p>
            <a:pPr algn="just"/>
            <a:r>
              <a:rPr lang="en-US" b="1" dirty="0"/>
              <a:t>Part 1</a:t>
            </a:r>
            <a:r>
              <a:rPr lang="en-US" dirty="0"/>
              <a:t>: Named Function Basics</a:t>
            </a:r>
          </a:p>
          <a:p>
            <a:pPr marL="285750" indent="-285750" algn="just">
              <a:buFontTx/>
              <a:buChar char="-"/>
            </a:pPr>
            <a:r>
              <a:rPr lang="en-US" dirty="0">
                <a:hlinkClick r:id="rId4"/>
              </a:rPr>
              <a:t>FunctionBasic.js</a:t>
            </a:r>
            <a:endParaRPr lang="en-US" dirty="0"/>
          </a:p>
          <a:p>
            <a:pPr algn="just"/>
            <a:endParaRPr lang="en-US" dirty="0"/>
          </a:p>
          <a:p>
            <a:pPr algn="just"/>
            <a:r>
              <a:rPr lang="en-US" b="1" dirty="0"/>
              <a:t>Part 2</a:t>
            </a:r>
            <a:r>
              <a:rPr lang="en-US" dirty="0"/>
              <a:t>: Concept of Reusable module in NodeJS</a:t>
            </a:r>
          </a:p>
          <a:p>
            <a:pPr marL="285750" indent="-285750" algn="just">
              <a:buFontTx/>
              <a:buChar char="-"/>
            </a:pPr>
            <a:r>
              <a:rPr lang="en-US" dirty="0">
                <a:hlinkClick r:id="rId5"/>
              </a:rPr>
              <a:t>FunctionBaisc.js</a:t>
            </a:r>
            <a:endParaRPr lang="en-US" dirty="0"/>
          </a:p>
          <a:p>
            <a:pPr marL="285750" indent="-285750" algn="just">
              <a:buFontTx/>
              <a:buChar char="-"/>
            </a:pPr>
            <a:r>
              <a:rPr lang="en-US" dirty="0">
                <a:hlinkClick r:id="rId6"/>
              </a:rPr>
              <a:t>reuse.js</a:t>
            </a:r>
            <a:endParaRPr lang="en-US" dirty="0"/>
          </a:p>
          <a:p>
            <a:pPr marL="285750" indent="-285750" algn="just">
              <a:buFontTx/>
              <a:buChar char="-"/>
            </a:pPr>
            <a:endParaRPr lang="en-US" dirty="0"/>
          </a:p>
          <a:p>
            <a:pPr algn="just"/>
            <a:r>
              <a:rPr lang="en-US" b="1" dirty="0"/>
              <a:t>Part 3</a:t>
            </a:r>
            <a:r>
              <a:rPr lang="en-US" dirty="0"/>
              <a:t>: New Syntax of defining function and Global variable</a:t>
            </a:r>
          </a:p>
          <a:p>
            <a:pPr marL="285750" indent="-285750" algn="just">
              <a:buFontTx/>
              <a:buChar char="-"/>
            </a:pPr>
            <a:r>
              <a:rPr lang="en-US" dirty="0">
                <a:hlinkClick r:id="rId7"/>
              </a:rPr>
              <a:t>FunctionBasic.js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20BD2F36-100D-4167-82ED-5378587BE78C}"/>
              </a:ext>
            </a:extLst>
          </p:cNvPr>
          <p:cNvSpPr txBox="1"/>
          <p:nvPr/>
        </p:nvSpPr>
        <p:spPr>
          <a:xfrm>
            <a:off x="261764" y="4525469"/>
            <a:ext cx="10871810" cy="369332"/>
          </a:xfrm>
          <a:prstGeom prst="rect">
            <a:avLst/>
          </a:prstGeom>
          <a:noFill/>
        </p:spPr>
        <p:txBody>
          <a:bodyPr wrap="square">
            <a:spAutoFit/>
          </a:bodyPr>
          <a:lstStyle/>
          <a:p>
            <a:pPr algn="just"/>
            <a:r>
              <a:rPr kumimoji="0" lang="en-US" sz="1800" b="1" i="0" u="none" strike="noStrike" kern="1200" cap="none" spc="0" normalizeH="0" baseline="0" noProof="0" dirty="0">
                <a:ln>
                  <a:noFill/>
                </a:ln>
                <a:solidFill>
                  <a:prstClr val="black"/>
                </a:solidFill>
                <a:effectLst/>
                <a:uLnTx/>
                <a:uFillTx/>
                <a:latin typeface="Calibri"/>
                <a:ea typeface="+mn-ea"/>
                <a:cs typeface="+mn-cs"/>
              </a:rPr>
              <a:t>JS is asynchronous Non Blocking Programming language. Also is an event driven programming language.</a:t>
            </a:r>
          </a:p>
        </p:txBody>
      </p:sp>
      <p:grpSp>
        <p:nvGrpSpPr>
          <p:cNvPr id="10" name="Group 9">
            <a:extLst>
              <a:ext uri="{FF2B5EF4-FFF2-40B4-BE49-F238E27FC236}">
                <a16:creationId xmlns:a16="http://schemas.microsoft.com/office/drawing/2014/main" id="{D5CF9A93-9DE7-438F-AECB-45A400414BD2}"/>
              </a:ext>
            </a:extLst>
          </p:cNvPr>
          <p:cNvGrpSpPr/>
          <p:nvPr/>
        </p:nvGrpSpPr>
        <p:grpSpPr>
          <a:xfrm>
            <a:off x="1627831" y="4994031"/>
            <a:ext cx="8721971" cy="1651191"/>
            <a:chOff x="788124" y="4657194"/>
            <a:chExt cx="10243396" cy="1804125"/>
          </a:xfrm>
        </p:grpSpPr>
        <p:sp>
          <p:nvSpPr>
            <p:cNvPr id="11" name="Rectangle 10">
              <a:extLst>
                <a:ext uri="{FF2B5EF4-FFF2-40B4-BE49-F238E27FC236}">
                  <a16:creationId xmlns:a16="http://schemas.microsoft.com/office/drawing/2014/main" id="{A458C9C2-F345-4E1E-8A3F-53F002567F45}"/>
                </a:ext>
              </a:extLst>
            </p:cNvPr>
            <p:cNvSpPr/>
            <p:nvPr/>
          </p:nvSpPr>
          <p:spPr>
            <a:xfrm>
              <a:off x="788124" y="5044280"/>
              <a:ext cx="2063931" cy="844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a:t>
              </a:r>
            </a:p>
          </p:txBody>
        </p:sp>
        <p:sp>
          <p:nvSpPr>
            <p:cNvPr id="12" name="Rectangle 11">
              <a:extLst>
                <a:ext uri="{FF2B5EF4-FFF2-40B4-BE49-F238E27FC236}">
                  <a16:creationId xmlns:a16="http://schemas.microsoft.com/office/drawing/2014/main" id="{70DD84BD-2BDF-425D-8D05-02F9D8EFD509}"/>
                </a:ext>
              </a:extLst>
            </p:cNvPr>
            <p:cNvSpPr/>
            <p:nvPr/>
          </p:nvSpPr>
          <p:spPr>
            <a:xfrm>
              <a:off x="7580810" y="4657194"/>
              <a:ext cx="1602377" cy="17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Server</a:t>
              </a:r>
            </a:p>
          </p:txBody>
        </p:sp>
        <p:sp>
          <p:nvSpPr>
            <p:cNvPr id="13" name="Arrow: Right 12">
              <a:extLst>
                <a:ext uri="{FF2B5EF4-FFF2-40B4-BE49-F238E27FC236}">
                  <a16:creationId xmlns:a16="http://schemas.microsoft.com/office/drawing/2014/main" id="{D9BCDF85-1BAF-48A8-BA4C-971FAD561FA0}"/>
                </a:ext>
              </a:extLst>
            </p:cNvPr>
            <p:cNvSpPr/>
            <p:nvPr/>
          </p:nvSpPr>
          <p:spPr>
            <a:xfrm>
              <a:off x="2852055" y="5044280"/>
              <a:ext cx="4728755" cy="49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lowchart: Direct Access Storage 13">
              <a:extLst>
                <a:ext uri="{FF2B5EF4-FFF2-40B4-BE49-F238E27FC236}">
                  <a16:creationId xmlns:a16="http://schemas.microsoft.com/office/drawing/2014/main" id="{DD75FE34-D4EE-4AFE-9FB5-EA48CCCB186E}"/>
                </a:ext>
              </a:extLst>
            </p:cNvPr>
            <p:cNvSpPr/>
            <p:nvPr/>
          </p:nvSpPr>
          <p:spPr>
            <a:xfrm rot="16200000">
              <a:off x="8642737" y="5922476"/>
              <a:ext cx="461554" cy="616131"/>
            </a:xfrm>
            <a:prstGeom prst="flowChartMagneticDrum">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row: Left 14">
              <a:extLst>
                <a:ext uri="{FF2B5EF4-FFF2-40B4-BE49-F238E27FC236}">
                  <a16:creationId xmlns:a16="http://schemas.microsoft.com/office/drawing/2014/main" id="{D40CB356-04BC-4328-9AEE-E459C3CA811B}"/>
                </a:ext>
              </a:extLst>
            </p:cNvPr>
            <p:cNvSpPr/>
            <p:nvPr/>
          </p:nvSpPr>
          <p:spPr>
            <a:xfrm>
              <a:off x="2852055" y="5578072"/>
              <a:ext cx="4728755"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0">
              <a:extLst>
                <a:ext uri="{FF2B5EF4-FFF2-40B4-BE49-F238E27FC236}">
                  <a16:creationId xmlns:a16="http://schemas.microsoft.com/office/drawing/2014/main" id="{271CCA2A-4F31-4300-8962-D51070D5327C}"/>
                </a:ext>
              </a:extLst>
            </p:cNvPr>
            <p:cNvSpPr txBox="1"/>
            <p:nvPr/>
          </p:nvSpPr>
          <p:spPr>
            <a:xfrm>
              <a:off x="9392193" y="4657194"/>
              <a:ext cx="163932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a:t>
              </a:r>
            </a:p>
            <a:p>
              <a:r>
                <a:rPr lang="en-US" dirty="0"/>
                <a:t>ABAP</a:t>
              </a:r>
            </a:p>
            <a:p>
              <a:endParaRPr lang="en-US" dirty="0"/>
            </a:p>
          </p:txBody>
        </p:sp>
        <p:sp>
          <p:nvSpPr>
            <p:cNvPr id="17" name="TextBox 11">
              <a:extLst>
                <a:ext uri="{FF2B5EF4-FFF2-40B4-BE49-F238E27FC236}">
                  <a16:creationId xmlns:a16="http://schemas.microsoft.com/office/drawing/2014/main" id="{93E96663-A352-46B2-8016-0D71F9EA039C}"/>
                </a:ext>
              </a:extLst>
            </p:cNvPr>
            <p:cNvSpPr txBox="1"/>
            <p:nvPr/>
          </p:nvSpPr>
          <p:spPr>
            <a:xfrm>
              <a:off x="892627" y="5972940"/>
              <a:ext cx="19594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8" name="Rectangle 17">
              <a:extLst>
                <a:ext uri="{FF2B5EF4-FFF2-40B4-BE49-F238E27FC236}">
                  <a16:creationId xmlns:a16="http://schemas.microsoft.com/office/drawing/2014/main" id="{A50ED368-C719-44C6-8111-5D79176937AC}"/>
                </a:ext>
              </a:extLst>
            </p:cNvPr>
            <p:cNvSpPr/>
            <p:nvPr/>
          </p:nvSpPr>
          <p:spPr>
            <a:xfrm>
              <a:off x="9392193" y="5208349"/>
              <a:ext cx="116384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Java Script</a:t>
              </a:r>
            </a:p>
          </p:txBody>
        </p:sp>
        <p:sp>
          <p:nvSpPr>
            <p:cNvPr id="19" name="Rectangle: Rounded Corners 18">
              <a:extLst>
                <a:ext uri="{FF2B5EF4-FFF2-40B4-BE49-F238E27FC236}">
                  <a16:creationId xmlns:a16="http://schemas.microsoft.com/office/drawing/2014/main" id="{8BC37E78-A06B-4CAC-A02C-0ADBF459200F}"/>
                </a:ext>
              </a:extLst>
            </p:cNvPr>
            <p:cNvSpPr/>
            <p:nvPr/>
          </p:nvSpPr>
          <p:spPr>
            <a:xfrm>
              <a:off x="9487987" y="5577681"/>
              <a:ext cx="1402080" cy="395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Node JS</a:t>
              </a:r>
            </a:p>
          </p:txBody>
        </p:sp>
      </p:grpSp>
    </p:spTree>
    <p:extLst>
      <p:ext uri="{BB962C8B-B14F-4D97-AF65-F5344CB8AC3E}">
        <p14:creationId xmlns:p14="http://schemas.microsoft.com/office/powerpoint/2010/main" val="303637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Asynchronous behavior of JavaScript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2" name="Group 1">
            <a:extLst>
              <a:ext uri="{FF2B5EF4-FFF2-40B4-BE49-F238E27FC236}">
                <a16:creationId xmlns:a16="http://schemas.microsoft.com/office/drawing/2014/main" id="{D3F0B5A9-FD0E-4D97-9751-FA05124BA01C}"/>
              </a:ext>
            </a:extLst>
          </p:cNvPr>
          <p:cNvGrpSpPr/>
          <p:nvPr/>
        </p:nvGrpSpPr>
        <p:grpSpPr>
          <a:xfrm>
            <a:off x="679392" y="1214110"/>
            <a:ext cx="10833216" cy="4990208"/>
            <a:chOff x="1032794" y="792726"/>
            <a:chExt cx="10126412" cy="5682854"/>
          </a:xfrm>
        </p:grpSpPr>
        <p:cxnSp>
          <p:nvCxnSpPr>
            <p:cNvPr id="65" name="Straight Connector 64">
              <a:extLst>
                <a:ext uri="{FF2B5EF4-FFF2-40B4-BE49-F238E27FC236}">
                  <a16:creationId xmlns:a16="http://schemas.microsoft.com/office/drawing/2014/main" id="{7F6D3356-6FE9-47FE-9923-AC6DAF1C4D5D}"/>
                </a:ext>
              </a:extLst>
            </p:cNvPr>
            <p:cNvCxnSpPr>
              <a:cxnSpLocks/>
            </p:cNvCxnSpPr>
            <p:nvPr/>
          </p:nvCxnSpPr>
          <p:spPr>
            <a:xfrm>
              <a:off x="8125359" y="1291079"/>
              <a:ext cx="0" cy="5184500"/>
            </a:xfrm>
            <a:prstGeom prst="line">
              <a:avLst/>
            </a:prstGeom>
            <a:noFill/>
            <a:ln w="19050" cap="flat" cmpd="sng" algn="ctr">
              <a:solidFill>
                <a:srgbClr val="FFC000"/>
              </a:solidFill>
              <a:prstDash val="dash"/>
            </a:ln>
            <a:effectLst/>
          </p:spPr>
        </p:cxnSp>
        <p:sp>
          <p:nvSpPr>
            <p:cNvPr id="33" name="Rectangle 32">
              <a:extLst>
                <a:ext uri="{FF2B5EF4-FFF2-40B4-BE49-F238E27FC236}">
                  <a16:creationId xmlns:a16="http://schemas.microsoft.com/office/drawing/2014/main" id="{5A7792E4-70BC-446B-A3A5-227E00EEB05B}"/>
                </a:ext>
              </a:extLst>
            </p:cNvPr>
            <p:cNvSpPr/>
            <p:nvPr/>
          </p:nvSpPr>
          <p:spPr>
            <a:xfrm>
              <a:off x="4488443" y="888521"/>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UI</a:t>
              </a:r>
            </a:p>
          </p:txBody>
        </p:sp>
        <p:sp>
          <p:nvSpPr>
            <p:cNvPr id="34" name="Smiley Face 33">
              <a:extLst>
                <a:ext uri="{FF2B5EF4-FFF2-40B4-BE49-F238E27FC236}">
                  <a16:creationId xmlns:a16="http://schemas.microsoft.com/office/drawing/2014/main" id="{B275AACD-6667-4722-8A9F-127C785D3E4D}"/>
                </a:ext>
              </a:extLst>
            </p:cNvPr>
            <p:cNvSpPr/>
            <p:nvPr/>
          </p:nvSpPr>
          <p:spPr>
            <a:xfrm>
              <a:off x="1501402" y="792726"/>
              <a:ext cx="600892" cy="498354"/>
            </a:xfrm>
            <a:prstGeom prst="smileyFac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393C12F0-4A30-4B34-B0D7-EC46F33B51E2}"/>
                </a:ext>
              </a:extLst>
            </p:cNvPr>
            <p:cNvSpPr/>
            <p:nvPr/>
          </p:nvSpPr>
          <p:spPr>
            <a:xfrm>
              <a:off x="7366625" y="888520"/>
              <a:ext cx="1471749" cy="402559"/>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Module</a:t>
              </a:r>
            </a:p>
          </p:txBody>
        </p:sp>
        <p:cxnSp>
          <p:nvCxnSpPr>
            <p:cNvPr id="36" name="Straight Connector 35">
              <a:extLst>
                <a:ext uri="{FF2B5EF4-FFF2-40B4-BE49-F238E27FC236}">
                  <a16:creationId xmlns:a16="http://schemas.microsoft.com/office/drawing/2014/main" id="{1DE4448B-3DD5-4F23-878C-6DD89326C9AE}"/>
                </a:ext>
              </a:extLst>
            </p:cNvPr>
            <p:cNvCxnSpPr>
              <a:cxnSpLocks/>
              <a:stCxn id="34" idx="4"/>
            </p:cNvCxnSpPr>
            <p:nvPr/>
          </p:nvCxnSpPr>
          <p:spPr>
            <a:xfrm>
              <a:off x="1801848" y="1291080"/>
              <a:ext cx="0" cy="5184500"/>
            </a:xfrm>
            <a:prstGeom prst="line">
              <a:avLst/>
            </a:prstGeom>
            <a:noFill/>
            <a:ln w="19050" cap="flat" cmpd="sng" algn="ctr">
              <a:solidFill>
                <a:srgbClr val="FFC000"/>
              </a:solidFill>
              <a:prstDash val="dash"/>
            </a:ln>
            <a:effectLst/>
          </p:spPr>
        </p:cxnSp>
        <p:cxnSp>
          <p:nvCxnSpPr>
            <p:cNvPr id="37" name="Straight Connector 36">
              <a:extLst>
                <a:ext uri="{FF2B5EF4-FFF2-40B4-BE49-F238E27FC236}">
                  <a16:creationId xmlns:a16="http://schemas.microsoft.com/office/drawing/2014/main" id="{F4AE5179-8E7C-4E1D-89A6-310A51D05DBB}"/>
                </a:ext>
              </a:extLst>
            </p:cNvPr>
            <p:cNvCxnSpPr>
              <a:cxnSpLocks/>
            </p:cNvCxnSpPr>
            <p:nvPr/>
          </p:nvCxnSpPr>
          <p:spPr>
            <a:xfrm>
              <a:off x="5224317" y="1291080"/>
              <a:ext cx="0" cy="5184500"/>
            </a:xfrm>
            <a:prstGeom prst="line">
              <a:avLst/>
            </a:prstGeom>
            <a:noFill/>
            <a:ln w="19050" cap="flat" cmpd="sng" algn="ctr">
              <a:solidFill>
                <a:srgbClr val="FFC000"/>
              </a:solidFill>
              <a:prstDash val="dash"/>
            </a:ln>
            <a:effectLst/>
          </p:spPr>
        </p:cxnSp>
        <p:cxnSp>
          <p:nvCxnSpPr>
            <p:cNvPr id="38" name="Straight Arrow Connector 37">
              <a:extLst>
                <a:ext uri="{FF2B5EF4-FFF2-40B4-BE49-F238E27FC236}">
                  <a16:creationId xmlns:a16="http://schemas.microsoft.com/office/drawing/2014/main" id="{8406F23C-DF2D-42F4-9405-047E91C9EB9B}"/>
                </a:ext>
              </a:extLst>
            </p:cNvPr>
            <p:cNvCxnSpPr>
              <a:cxnSpLocks/>
            </p:cNvCxnSpPr>
            <p:nvPr/>
          </p:nvCxnSpPr>
          <p:spPr>
            <a:xfrm>
              <a:off x="1801848" y="1578463"/>
              <a:ext cx="3304903" cy="0"/>
            </a:xfrm>
            <a:prstGeom prst="straightConnector1">
              <a:avLst/>
            </a:prstGeom>
            <a:noFill/>
            <a:ln w="9525" cap="flat" cmpd="sng" algn="ctr">
              <a:solidFill>
                <a:srgbClr val="4F81BD">
                  <a:shade val="95000"/>
                  <a:satMod val="105000"/>
                </a:srgbClr>
              </a:solidFill>
              <a:prstDash val="solid"/>
              <a:tailEnd type="triangle"/>
            </a:ln>
            <a:effectLst/>
          </p:spPr>
        </p:cxnSp>
        <p:sp>
          <p:nvSpPr>
            <p:cNvPr id="39" name="Rectangle 38">
              <a:extLst>
                <a:ext uri="{FF2B5EF4-FFF2-40B4-BE49-F238E27FC236}">
                  <a16:creationId xmlns:a16="http://schemas.microsoft.com/office/drawing/2014/main" id="{5CA26A02-D2DE-4EF5-93AB-9AB896F69D37}"/>
                </a:ext>
              </a:extLst>
            </p:cNvPr>
            <p:cNvSpPr/>
            <p:nvPr/>
          </p:nvSpPr>
          <p:spPr>
            <a:xfrm>
              <a:off x="5161183" y="1578462"/>
              <a:ext cx="126226" cy="1835323"/>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0" name="Straight Arrow Connector 39">
              <a:extLst>
                <a:ext uri="{FF2B5EF4-FFF2-40B4-BE49-F238E27FC236}">
                  <a16:creationId xmlns:a16="http://schemas.microsoft.com/office/drawing/2014/main" id="{D5A0E8C5-195A-4B93-9D59-C2DACCA23228}"/>
                </a:ext>
              </a:extLst>
            </p:cNvPr>
            <p:cNvCxnSpPr>
              <a:cxnSpLocks/>
            </p:cNvCxnSpPr>
            <p:nvPr/>
          </p:nvCxnSpPr>
          <p:spPr>
            <a:xfrm>
              <a:off x="5287409" y="2240316"/>
              <a:ext cx="2815090" cy="0"/>
            </a:xfrm>
            <a:prstGeom prst="straightConnector1">
              <a:avLst/>
            </a:prstGeom>
            <a:noFill/>
            <a:ln w="9525" cap="flat" cmpd="sng" algn="ctr">
              <a:solidFill>
                <a:srgbClr val="4F81BD">
                  <a:shade val="95000"/>
                  <a:satMod val="105000"/>
                </a:srgbClr>
              </a:solidFill>
              <a:prstDash val="solid"/>
              <a:tailEnd type="triangle"/>
            </a:ln>
            <a:effectLst/>
          </p:spPr>
        </p:cxnSp>
        <p:sp>
          <p:nvSpPr>
            <p:cNvPr id="41" name="Rectangle 40">
              <a:extLst>
                <a:ext uri="{FF2B5EF4-FFF2-40B4-BE49-F238E27FC236}">
                  <a16:creationId xmlns:a16="http://schemas.microsoft.com/office/drawing/2014/main" id="{C1A20861-3A2B-4BF7-8340-782AFA123DE0}"/>
                </a:ext>
              </a:extLst>
            </p:cNvPr>
            <p:cNvSpPr/>
            <p:nvPr/>
          </p:nvSpPr>
          <p:spPr>
            <a:xfrm>
              <a:off x="8102499" y="2214188"/>
              <a:ext cx="45719" cy="766355"/>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ED412D28-3241-421D-B914-D68F8A890DBB}"/>
                </a:ext>
              </a:extLst>
            </p:cNvPr>
            <p:cNvCxnSpPr>
              <a:cxnSpLocks/>
              <a:stCxn id="41" idx="2"/>
            </p:cNvCxnSpPr>
            <p:nvPr/>
          </p:nvCxnSpPr>
          <p:spPr>
            <a:xfrm flipH="1">
              <a:off x="5310269" y="2980543"/>
              <a:ext cx="281509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04DACE62-DB56-4F37-8436-D9916EB1E281}"/>
                </a:ext>
              </a:extLst>
            </p:cNvPr>
            <p:cNvCxnSpPr>
              <a:cxnSpLocks/>
              <a:stCxn id="39" idx="2"/>
            </p:cNvCxnSpPr>
            <p:nvPr/>
          </p:nvCxnSpPr>
          <p:spPr>
            <a:xfrm flipH="1" flipV="1">
              <a:off x="1801847" y="3413784"/>
              <a:ext cx="3422449" cy="1"/>
            </a:xfrm>
            <a:prstGeom prst="straightConnector1">
              <a:avLst/>
            </a:prstGeom>
            <a:noFill/>
            <a:ln w="9525" cap="flat" cmpd="sng" algn="ctr">
              <a:solidFill>
                <a:srgbClr val="4F81BD">
                  <a:shade val="95000"/>
                  <a:satMod val="105000"/>
                </a:srgbClr>
              </a:solidFill>
              <a:prstDash val="solid"/>
              <a:tailEnd type="triangle"/>
            </a:ln>
            <a:effectLst/>
          </p:spPr>
        </p:cxnSp>
        <p:sp>
          <p:nvSpPr>
            <p:cNvPr id="44" name="Rectangle 43">
              <a:extLst>
                <a:ext uri="{FF2B5EF4-FFF2-40B4-BE49-F238E27FC236}">
                  <a16:creationId xmlns:a16="http://schemas.microsoft.com/office/drawing/2014/main" id="{8F55DF63-5E16-48A9-AE0C-EC56C1846FC0}"/>
                </a:ext>
              </a:extLst>
            </p:cNvPr>
            <p:cNvSpPr/>
            <p:nvPr/>
          </p:nvSpPr>
          <p:spPr>
            <a:xfrm>
              <a:off x="1738757" y="1578462"/>
              <a:ext cx="126161" cy="1835315"/>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Teardrop 44">
              <a:extLst>
                <a:ext uri="{FF2B5EF4-FFF2-40B4-BE49-F238E27FC236}">
                  <a16:creationId xmlns:a16="http://schemas.microsoft.com/office/drawing/2014/main" id="{C92E57DC-F35C-4AD8-8283-E552DEE18CC5}"/>
                </a:ext>
              </a:extLst>
            </p:cNvPr>
            <p:cNvSpPr/>
            <p:nvPr/>
          </p:nvSpPr>
          <p:spPr>
            <a:xfrm>
              <a:off x="1032794" y="2008658"/>
              <a:ext cx="505097" cy="711081"/>
            </a:xfrm>
            <a:prstGeom prst="teardrop">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w</a:t>
              </a:r>
            </a:p>
          </p:txBody>
        </p:sp>
        <p:cxnSp>
          <p:nvCxnSpPr>
            <p:cNvPr id="46" name="Straight Arrow Connector 45">
              <a:extLst>
                <a:ext uri="{FF2B5EF4-FFF2-40B4-BE49-F238E27FC236}">
                  <a16:creationId xmlns:a16="http://schemas.microsoft.com/office/drawing/2014/main" id="{91516873-3307-4FEB-8752-65EB610B55DB}"/>
                </a:ext>
              </a:extLst>
            </p:cNvPr>
            <p:cNvCxnSpPr>
              <a:cxnSpLocks/>
            </p:cNvCxnSpPr>
            <p:nvPr/>
          </p:nvCxnSpPr>
          <p:spPr>
            <a:xfrm>
              <a:off x="1801837" y="3973320"/>
              <a:ext cx="3304914" cy="0"/>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Rectangle 46">
              <a:extLst>
                <a:ext uri="{FF2B5EF4-FFF2-40B4-BE49-F238E27FC236}">
                  <a16:creationId xmlns:a16="http://schemas.microsoft.com/office/drawing/2014/main" id="{95DB637D-5485-4DC1-A73E-BDF96077409D}"/>
                </a:ext>
              </a:extLst>
            </p:cNvPr>
            <p:cNvSpPr/>
            <p:nvPr/>
          </p:nvSpPr>
          <p:spPr>
            <a:xfrm>
              <a:off x="5106751" y="3952982"/>
              <a:ext cx="180646" cy="682170"/>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48" name="Straight Arrow Connector 47">
              <a:extLst>
                <a:ext uri="{FF2B5EF4-FFF2-40B4-BE49-F238E27FC236}">
                  <a16:creationId xmlns:a16="http://schemas.microsoft.com/office/drawing/2014/main" id="{3F98D8C1-8590-4A79-925C-A34344FCCE26}"/>
                </a:ext>
              </a:extLst>
            </p:cNvPr>
            <p:cNvCxnSpPr>
              <a:cxnSpLocks/>
              <a:stCxn id="47" idx="2"/>
            </p:cNvCxnSpPr>
            <p:nvPr/>
          </p:nvCxnSpPr>
          <p:spPr>
            <a:xfrm flipH="1">
              <a:off x="1815465" y="4635152"/>
              <a:ext cx="3381609" cy="139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9" name="Straight Arrow Connector 48">
              <a:extLst>
                <a:ext uri="{FF2B5EF4-FFF2-40B4-BE49-F238E27FC236}">
                  <a16:creationId xmlns:a16="http://schemas.microsoft.com/office/drawing/2014/main" id="{348678F4-C809-4E8D-A864-33C56F195680}"/>
                </a:ext>
              </a:extLst>
            </p:cNvPr>
            <p:cNvCxnSpPr>
              <a:cxnSpLocks/>
              <a:stCxn id="47" idx="3"/>
            </p:cNvCxnSpPr>
            <p:nvPr/>
          </p:nvCxnSpPr>
          <p:spPr>
            <a:xfrm>
              <a:off x="5287397" y="4294067"/>
              <a:ext cx="2745434" cy="0"/>
            </a:xfrm>
            <a:prstGeom prst="straightConnector1">
              <a:avLst/>
            </a:prstGeom>
            <a:noFill/>
            <a:ln w="9525" cap="flat" cmpd="sng" algn="ctr">
              <a:solidFill>
                <a:srgbClr val="4F81BD">
                  <a:shade val="95000"/>
                  <a:satMod val="105000"/>
                </a:srgbClr>
              </a:solidFill>
              <a:prstDash val="solid"/>
              <a:tailEnd type="triangle"/>
            </a:ln>
            <a:effectLst/>
          </p:spPr>
        </p:cxnSp>
        <p:sp>
          <p:nvSpPr>
            <p:cNvPr id="50" name="Rectangle 49">
              <a:extLst>
                <a:ext uri="{FF2B5EF4-FFF2-40B4-BE49-F238E27FC236}">
                  <a16:creationId xmlns:a16="http://schemas.microsoft.com/office/drawing/2014/main" id="{E8DFE26C-E98C-4CF7-A081-21D4879A9475}"/>
                </a:ext>
              </a:extLst>
            </p:cNvPr>
            <p:cNvSpPr/>
            <p:nvPr/>
          </p:nvSpPr>
          <p:spPr>
            <a:xfrm>
              <a:off x="8062975" y="4294067"/>
              <a:ext cx="115386" cy="1020371"/>
            </a:xfrm>
            <a:prstGeom prst="rect">
              <a:avLst/>
            </a:prstGeom>
            <a:solidFill>
              <a:sysClr val="windowText" lastClr="00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id="{BF3478A3-D27A-4BDE-976F-A80832B668CC}"/>
                </a:ext>
              </a:extLst>
            </p:cNvPr>
            <p:cNvCxnSpPr>
              <a:cxnSpLocks/>
              <a:stCxn id="50" idx="2"/>
            </p:cNvCxnSpPr>
            <p:nvPr/>
          </p:nvCxnSpPr>
          <p:spPr>
            <a:xfrm flipH="1">
              <a:off x="5317540" y="5314438"/>
              <a:ext cx="2803128" cy="0"/>
            </a:xfrm>
            <a:prstGeom prst="straightConnector1">
              <a:avLst/>
            </a:prstGeom>
            <a:noFill/>
            <a:ln w="9525" cap="flat" cmpd="sng" algn="ctr">
              <a:solidFill>
                <a:srgbClr val="4F81BD">
                  <a:shade val="95000"/>
                  <a:satMod val="105000"/>
                </a:srgbClr>
              </a:solidFill>
              <a:prstDash val="solid"/>
              <a:tailEnd type="triangle"/>
            </a:ln>
            <a:effectLst/>
          </p:spPr>
        </p:cxnSp>
        <p:sp>
          <p:nvSpPr>
            <p:cNvPr id="52" name="Rectangle 51">
              <a:extLst>
                <a:ext uri="{FF2B5EF4-FFF2-40B4-BE49-F238E27FC236}">
                  <a16:creationId xmlns:a16="http://schemas.microsoft.com/office/drawing/2014/main" id="{7390AA78-0D27-4FC7-A83E-0628864C68EA}"/>
                </a:ext>
              </a:extLst>
            </p:cNvPr>
            <p:cNvSpPr/>
            <p:nvPr/>
          </p:nvSpPr>
          <p:spPr>
            <a:xfrm>
              <a:off x="5139360" y="5296983"/>
              <a:ext cx="129533" cy="682170"/>
            </a:xfrm>
            <a:prstGeom prst="rect">
              <a:avLst/>
            </a:prstGeom>
            <a:solidFill>
              <a:srgbClr val="FF0000"/>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008CEF18-D87C-4793-9552-95E03C449EA5}"/>
                </a:ext>
              </a:extLst>
            </p:cNvPr>
            <p:cNvCxnSpPr>
              <a:cxnSpLocks/>
              <a:stCxn id="52" idx="2"/>
            </p:cNvCxnSpPr>
            <p:nvPr/>
          </p:nvCxnSpPr>
          <p:spPr>
            <a:xfrm flipH="1">
              <a:off x="1864918" y="5979153"/>
              <a:ext cx="3339209" cy="0"/>
            </a:xfrm>
            <a:prstGeom prst="straightConnector1">
              <a:avLst/>
            </a:prstGeom>
            <a:noFill/>
            <a:ln w="9525" cap="flat" cmpd="sng" algn="ctr">
              <a:solidFill>
                <a:srgbClr val="4F81BD">
                  <a:shade val="95000"/>
                  <a:satMod val="105000"/>
                </a:srgbClr>
              </a:solidFill>
              <a:prstDash val="solid"/>
              <a:tailEnd type="triangle"/>
            </a:ln>
            <a:effectLst/>
          </p:spPr>
        </p:cxnSp>
        <p:sp>
          <p:nvSpPr>
            <p:cNvPr id="54" name="TextBox 44">
              <a:extLst>
                <a:ext uri="{FF2B5EF4-FFF2-40B4-BE49-F238E27FC236}">
                  <a16:creationId xmlns:a16="http://schemas.microsoft.com/office/drawing/2014/main" id="{053A4577-DEAD-4272-9352-A5CB4D7D5782}"/>
                </a:ext>
              </a:extLst>
            </p:cNvPr>
            <p:cNvSpPr txBox="1"/>
            <p:nvPr/>
          </p:nvSpPr>
          <p:spPr>
            <a:xfrm>
              <a:off x="5429651" y="5418943"/>
              <a:ext cx="239417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Callbacks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Promise</a:t>
              </a:r>
            </a:p>
          </p:txBody>
        </p:sp>
        <p:sp>
          <p:nvSpPr>
            <p:cNvPr id="55" name="Arrow: Curved Right 54">
              <a:extLst>
                <a:ext uri="{FF2B5EF4-FFF2-40B4-BE49-F238E27FC236}">
                  <a16:creationId xmlns:a16="http://schemas.microsoft.com/office/drawing/2014/main" id="{861F130F-A351-4022-A5F4-B9EBA95D91AA}"/>
                </a:ext>
              </a:extLst>
            </p:cNvPr>
            <p:cNvSpPr/>
            <p:nvPr/>
          </p:nvSpPr>
          <p:spPr>
            <a:xfrm rot="10800000">
              <a:off x="8370317" y="2397068"/>
              <a:ext cx="946462" cy="2420983"/>
            </a:xfrm>
            <a:prstGeom prst="curvedRightArrow">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56" name="TextBox 46">
              <a:extLst>
                <a:ext uri="{FF2B5EF4-FFF2-40B4-BE49-F238E27FC236}">
                  <a16:creationId xmlns:a16="http://schemas.microsoft.com/office/drawing/2014/main" id="{F54440D1-6EA4-4E95-8B1A-2B475562C468}"/>
                </a:ext>
              </a:extLst>
            </p:cNvPr>
            <p:cNvSpPr txBox="1"/>
            <p:nvPr/>
          </p:nvSpPr>
          <p:spPr>
            <a:xfrm>
              <a:off x="9513288" y="3298740"/>
              <a:ext cx="164591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async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Util (in-built)</a:t>
              </a:r>
            </a:p>
          </p:txBody>
        </p:sp>
      </p:grpSp>
    </p:spTree>
    <p:extLst>
      <p:ext uri="{BB962C8B-B14F-4D97-AF65-F5344CB8AC3E}">
        <p14:creationId xmlns:p14="http://schemas.microsoft.com/office/powerpoint/2010/main" val="4129006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7F634F0-4E02-47F5-9730-B654415C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611685"/>
            <a:ext cx="5962650" cy="446722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see the asynchronous behavior of JavaScript. We will see the use of </a:t>
            </a:r>
            <a:r>
              <a:rPr lang="en-US" b="1" dirty="0"/>
              <a:t>Callback function </a:t>
            </a:r>
            <a:r>
              <a:rPr lang="en-US" dirty="0"/>
              <a:t>and </a:t>
            </a:r>
            <a:r>
              <a:rPr lang="en-US" b="1" dirty="0"/>
              <a:t>Promise</a:t>
            </a:r>
            <a:r>
              <a:rPr lang="en-US" dirty="0"/>
              <a:t> in JavaScript. Along with that we will see the JavaScript’s reusable module </a:t>
            </a:r>
            <a:r>
              <a:rPr lang="en-US" b="1" dirty="0"/>
              <a:t>‘util’ </a:t>
            </a:r>
            <a:r>
              <a:rPr lang="en-US" dirty="0"/>
              <a:t>to promisify a function.</a:t>
            </a:r>
          </a:p>
          <a:p>
            <a:endParaRPr lang="en-US" dirty="0"/>
          </a:p>
          <a:p>
            <a:r>
              <a:rPr lang="en-US" dirty="0"/>
              <a:t>Part 1: Concept of Callback Function</a:t>
            </a:r>
          </a:p>
          <a:p>
            <a:pPr marL="285750" indent="-285750">
              <a:buFontTx/>
              <a:buChar char="-"/>
            </a:pPr>
            <a:r>
              <a:rPr lang="en-US" dirty="0">
                <a:hlinkClick r:id="rId4"/>
              </a:rPr>
              <a:t>AsyncFunciton.js</a:t>
            </a:r>
            <a:endParaRPr lang="en-US" dirty="0"/>
          </a:p>
          <a:p>
            <a:endParaRPr lang="en-US" dirty="0"/>
          </a:p>
          <a:p>
            <a:endParaRPr lang="en-US" dirty="0"/>
          </a:p>
          <a:p>
            <a:r>
              <a:rPr lang="en-US" dirty="0"/>
              <a:t>Part 2: Concept of Promise in JavaScript</a:t>
            </a:r>
          </a:p>
          <a:p>
            <a:pPr marL="285750" indent="-285750">
              <a:buFontTx/>
              <a:buChar char="-"/>
            </a:pPr>
            <a:r>
              <a:rPr lang="en-US" dirty="0">
                <a:hlinkClick r:id="rId5"/>
              </a:rPr>
              <a:t>AsyncFunction.js  </a:t>
            </a:r>
            <a:endParaRPr lang="en-US" dirty="0"/>
          </a:p>
          <a:p>
            <a:pPr marL="285750" indent="-285750">
              <a:buFontTx/>
              <a:buChar char="-"/>
            </a:pPr>
            <a:endParaRPr lang="en-US" dirty="0"/>
          </a:p>
          <a:p>
            <a:pPr marL="285750" indent="-285750">
              <a:buFontTx/>
              <a:buChar char="-"/>
            </a:pPr>
            <a:endParaRPr lang="en-US" dirty="0"/>
          </a:p>
          <a:p>
            <a:r>
              <a:rPr lang="en-US" dirty="0"/>
              <a:t>Part 3: Promise using a  reusable module.</a:t>
            </a:r>
          </a:p>
          <a:p>
            <a:pPr marL="285750" indent="-285750">
              <a:buFontTx/>
              <a:buChar char="-"/>
            </a:pPr>
            <a:r>
              <a:rPr lang="en-US" dirty="0">
                <a:hlinkClick r:id="rId6"/>
              </a:rPr>
              <a:t>AsyncFunction.js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5229312"/>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12999</TotalTime>
  <Words>1769</Words>
  <Application>Microsoft Office PowerPoint</Application>
  <PresentationFormat>Widescreen</PresentationFormat>
  <Paragraphs>240</Paragraphs>
  <Slides>20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Cooper Black</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704</cp:revision>
  <dcterms:created xsi:type="dcterms:W3CDTF">2016-07-10T03:33:26Z</dcterms:created>
  <dcterms:modified xsi:type="dcterms:W3CDTF">2022-01-05T14:51:36Z</dcterms:modified>
</cp:coreProperties>
</file>